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1" r:id="rId5"/>
    <p:sldId id="295" r:id="rId6"/>
    <p:sldId id="262" r:id="rId7"/>
    <p:sldId id="257" r:id="rId8"/>
    <p:sldId id="267" r:id="rId9"/>
    <p:sldId id="268" r:id="rId10"/>
    <p:sldId id="269" r:id="rId11"/>
    <p:sldId id="270" r:id="rId12"/>
    <p:sldId id="271" r:id="rId13"/>
    <p:sldId id="272" r:id="rId14"/>
    <p:sldId id="280" r:id="rId15"/>
    <p:sldId id="281" r:id="rId16"/>
    <p:sldId id="273" r:id="rId17"/>
    <p:sldId id="277" r:id="rId18"/>
    <p:sldId id="278" r:id="rId19"/>
    <p:sldId id="279" r:id="rId20"/>
    <p:sldId id="289" r:id="rId21"/>
    <p:sldId id="290" r:id="rId22"/>
    <p:sldId id="291" r:id="rId23"/>
    <p:sldId id="293" r:id="rId24"/>
    <p:sldId id="301" r:id="rId25"/>
    <p:sldId id="294" r:id="rId26"/>
    <p:sldId id="275" r:id="rId27"/>
    <p:sldId id="258" r:id="rId28"/>
    <p:sldId id="264" r:id="rId29"/>
    <p:sldId id="265" r:id="rId30"/>
    <p:sldId id="263" r:id="rId31"/>
    <p:sldId id="276" r:id="rId32"/>
    <p:sldId id="266" r:id="rId33"/>
    <p:sldId id="292" r:id="rId34"/>
    <p:sldId id="297" r:id="rId35"/>
    <p:sldId id="296" r:id="rId36"/>
    <p:sldId id="298" r:id="rId37"/>
    <p:sldId id="299" r:id="rId38"/>
    <p:sldId id="300" r:id="rId39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D26DB-7670-46D5-9AF6-04E44650F81E}" type="datetimeFigureOut">
              <a:rPr lang="hu-HU" smtClean="0"/>
              <a:pPr/>
              <a:t>2021. 02. 04.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E09A-3496-47DB-A25B-F9AE718A863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D26DB-7670-46D5-9AF6-04E44650F81E}" type="datetimeFigureOut">
              <a:rPr lang="hu-HU" smtClean="0"/>
              <a:pPr/>
              <a:t>2021. 02. 04.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E09A-3496-47DB-A25B-F9AE718A863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D26DB-7670-46D5-9AF6-04E44650F81E}" type="datetimeFigureOut">
              <a:rPr lang="hu-HU" smtClean="0"/>
              <a:pPr/>
              <a:t>2021. 02. 04.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E09A-3496-47DB-A25B-F9AE718A863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D26DB-7670-46D5-9AF6-04E44650F81E}" type="datetimeFigureOut">
              <a:rPr lang="hu-HU" smtClean="0"/>
              <a:pPr/>
              <a:t>2021. 02. 04.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E09A-3496-47DB-A25B-F9AE718A863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D26DB-7670-46D5-9AF6-04E44650F81E}" type="datetimeFigureOut">
              <a:rPr lang="hu-HU" smtClean="0"/>
              <a:pPr/>
              <a:t>2021. 02. 04.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E09A-3496-47DB-A25B-F9AE718A863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D26DB-7670-46D5-9AF6-04E44650F81E}" type="datetimeFigureOut">
              <a:rPr lang="hu-HU" smtClean="0"/>
              <a:pPr/>
              <a:t>2021. 02. 04.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E09A-3496-47DB-A25B-F9AE718A863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D26DB-7670-46D5-9AF6-04E44650F81E}" type="datetimeFigureOut">
              <a:rPr lang="hu-HU" smtClean="0"/>
              <a:pPr/>
              <a:t>2021. 02. 04.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E09A-3496-47DB-A25B-F9AE718A863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D26DB-7670-46D5-9AF6-04E44650F81E}" type="datetimeFigureOut">
              <a:rPr lang="hu-HU" smtClean="0"/>
              <a:pPr/>
              <a:t>2021. 02. 04.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E09A-3496-47DB-A25B-F9AE718A863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D26DB-7670-46D5-9AF6-04E44650F81E}" type="datetimeFigureOut">
              <a:rPr lang="hu-HU" smtClean="0"/>
              <a:pPr/>
              <a:t>2021. 02. 04.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E09A-3496-47DB-A25B-F9AE718A863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D26DB-7670-46D5-9AF6-04E44650F81E}" type="datetimeFigureOut">
              <a:rPr lang="hu-HU" smtClean="0"/>
              <a:pPr/>
              <a:t>2021. 02. 04.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E09A-3496-47DB-A25B-F9AE718A863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D26DB-7670-46D5-9AF6-04E44650F81E}" type="datetimeFigureOut">
              <a:rPr lang="hu-HU" smtClean="0"/>
              <a:pPr/>
              <a:t>2021. 02. 04.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E09A-3496-47DB-A25B-F9AE718A863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D26DB-7670-46D5-9AF6-04E44650F81E}" type="datetimeFigureOut">
              <a:rPr lang="hu-HU" smtClean="0"/>
              <a:pPr/>
              <a:t>2021. 02. 04.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BE09A-3496-47DB-A25B-F9AE718A8635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kkonyvkiado.hu/wp-content/uploads/2015/04/orvosilatinszotar.pdf" TargetMode="External"/><Relationship Id="rId2" Type="http://schemas.openxmlformats.org/officeDocument/2006/relationships/hyperlink" Target="http://ilekt.med.unideb.hu/downloads/Orvosi_latin_2017_megoldokulcs_1_4_fejezetek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Orvosi latin és görög nyelvi ismeretek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smtClean="0"/>
              <a:t>Dr. </a:t>
            </a:r>
            <a:r>
              <a:rPr lang="hu-HU" dirty="0" err="1" smtClean="0"/>
              <a:t>Mágoriné</a:t>
            </a:r>
            <a:r>
              <a:rPr lang="hu-HU" dirty="0" smtClean="0"/>
              <a:t> Orosz Bernadett</a:t>
            </a:r>
          </a:p>
          <a:p>
            <a:r>
              <a:rPr lang="hu-HU" dirty="0" smtClean="0"/>
              <a:t>Gyakorlati oktatásvezető</a:t>
            </a:r>
          </a:p>
          <a:p>
            <a:r>
              <a:rPr lang="hu-HU" dirty="0" smtClean="0"/>
              <a:t>Diplomás ápoló</a:t>
            </a:r>
          </a:p>
          <a:p>
            <a:r>
              <a:rPr lang="hu-HU" dirty="0" smtClean="0"/>
              <a:t>Egészségügyi tanár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Kettős magánhangzók kiejtése (</a:t>
            </a:r>
            <a:r>
              <a:rPr lang="hu-HU" dirty="0" err="1" smtClean="0"/>
              <a:t>ae</a:t>
            </a:r>
            <a:r>
              <a:rPr lang="hu-HU" dirty="0" smtClean="0"/>
              <a:t>, </a:t>
            </a:r>
            <a:r>
              <a:rPr lang="hu-HU" dirty="0" err="1" smtClean="0"/>
              <a:t>oe</a:t>
            </a:r>
            <a:r>
              <a:rPr lang="hu-HU" dirty="0" smtClean="0"/>
              <a:t> és a </a:t>
            </a:r>
            <a:r>
              <a:rPr lang="hu-HU" dirty="0" err="1" smtClean="0"/>
              <a:t>ch</a:t>
            </a:r>
            <a:r>
              <a:rPr lang="hu-HU" dirty="0" smtClean="0"/>
              <a:t>, th és </a:t>
            </a:r>
            <a:r>
              <a:rPr lang="hu-HU" dirty="0" err="1" smtClean="0"/>
              <a:t>ph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u-HU" u="sng" dirty="0" smtClean="0"/>
              <a:t>Az „</a:t>
            </a:r>
            <a:r>
              <a:rPr lang="hu-HU" u="sng" dirty="0" err="1" smtClean="0"/>
              <a:t>ae</a:t>
            </a:r>
            <a:r>
              <a:rPr lang="hu-HU" u="sng" dirty="0" smtClean="0"/>
              <a:t>” és „</a:t>
            </a:r>
            <a:r>
              <a:rPr lang="hu-HU" u="sng" dirty="0" err="1" smtClean="0"/>
              <a:t>oe</a:t>
            </a:r>
            <a:r>
              <a:rPr lang="hu-HU" u="sng" dirty="0" smtClean="0"/>
              <a:t>” kiejtése:</a:t>
            </a:r>
          </a:p>
          <a:p>
            <a:r>
              <a:rPr lang="hu-HU" dirty="0" smtClean="0"/>
              <a:t>Általában „é”</a:t>
            </a:r>
            <a:r>
              <a:rPr lang="hu-HU" dirty="0" err="1" smtClean="0"/>
              <a:t>-nek</a:t>
            </a:r>
            <a:r>
              <a:rPr lang="hu-HU" dirty="0" smtClean="0"/>
              <a:t> hangzik</a:t>
            </a:r>
          </a:p>
          <a:p>
            <a:r>
              <a:rPr lang="hu-HU" dirty="0" smtClean="0"/>
              <a:t>Néhány szóban az „</a:t>
            </a:r>
            <a:r>
              <a:rPr lang="hu-HU" dirty="0" err="1" smtClean="0"/>
              <a:t>ae</a:t>
            </a:r>
            <a:r>
              <a:rPr lang="hu-HU" dirty="0" smtClean="0"/>
              <a:t>”</a:t>
            </a:r>
            <a:r>
              <a:rPr lang="hu-HU" dirty="0" err="1" smtClean="0"/>
              <a:t>-t</a:t>
            </a:r>
            <a:r>
              <a:rPr lang="hu-HU" dirty="0" smtClean="0"/>
              <a:t> külön hangzónak ejtjük, ilyenkor az „e” fölé két pont kerül</a:t>
            </a:r>
          </a:p>
          <a:p>
            <a:pPr>
              <a:buNone/>
            </a:pPr>
            <a:r>
              <a:rPr lang="hu-HU" u="sng" dirty="0" smtClean="0"/>
              <a:t>A „</a:t>
            </a:r>
            <a:r>
              <a:rPr lang="hu-HU" u="sng" dirty="0" err="1" smtClean="0"/>
              <a:t>ch</a:t>
            </a:r>
            <a:r>
              <a:rPr lang="hu-HU" u="sng" dirty="0" smtClean="0"/>
              <a:t>”, „th” és „</a:t>
            </a:r>
            <a:r>
              <a:rPr lang="hu-HU" u="sng" dirty="0" err="1" smtClean="0"/>
              <a:t>ph</a:t>
            </a:r>
            <a:r>
              <a:rPr lang="hu-HU" u="sng" dirty="0" smtClean="0"/>
              <a:t>” kiejtése:</a:t>
            </a:r>
            <a:r>
              <a:rPr lang="hu-HU" dirty="0" smtClean="0"/>
              <a:t> főleg görög eredetű szavakban fordulnak elő</a:t>
            </a:r>
          </a:p>
          <a:p>
            <a:r>
              <a:rPr lang="hu-HU" dirty="0" smtClean="0"/>
              <a:t>„</a:t>
            </a:r>
            <a:r>
              <a:rPr lang="hu-HU" dirty="0" err="1" smtClean="0"/>
              <a:t>ch</a:t>
            </a:r>
            <a:r>
              <a:rPr lang="hu-HU" dirty="0" smtClean="0"/>
              <a:t>” gyakran „k”</a:t>
            </a:r>
            <a:r>
              <a:rPr lang="hu-HU" dirty="0" err="1" smtClean="0"/>
              <a:t>-nak</a:t>
            </a:r>
            <a:r>
              <a:rPr lang="hu-HU" dirty="0" smtClean="0"/>
              <a:t>, néha erős „h”</a:t>
            </a:r>
            <a:r>
              <a:rPr lang="hu-HU" dirty="0" err="1" smtClean="0"/>
              <a:t>-nak</a:t>
            </a:r>
            <a:endParaRPr lang="hu-HU" dirty="0" smtClean="0"/>
          </a:p>
          <a:p>
            <a:r>
              <a:rPr lang="hu-HU" dirty="0"/>
              <a:t>a</a:t>
            </a:r>
            <a:r>
              <a:rPr lang="hu-HU" dirty="0" smtClean="0"/>
              <a:t> „th”</a:t>
            </a:r>
            <a:r>
              <a:rPr lang="hu-HU" dirty="0" err="1" smtClean="0"/>
              <a:t>-ban</a:t>
            </a:r>
            <a:r>
              <a:rPr lang="hu-HU" dirty="0" smtClean="0"/>
              <a:t> a „h” csak gyengén hangzik</a:t>
            </a:r>
          </a:p>
          <a:p>
            <a:r>
              <a:rPr lang="hu-HU" dirty="0" smtClean="0"/>
              <a:t>a „</a:t>
            </a:r>
            <a:r>
              <a:rPr lang="hu-HU" dirty="0" err="1" smtClean="0"/>
              <a:t>ph</a:t>
            </a:r>
            <a:r>
              <a:rPr lang="hu-HU" dirty="0" smtClean="0"/>
              <a:t>” pedig „f”</a:t>
            </a:r>
            <a:r>
              <a:rPr lang="hu-HU" dirty="0" err="1" smtClean="0"/>
              <a:t>-nek</a:t>
            </a:r>
            <a:r>
              <a:rPr lang="hu-HU" dirty="0" smtClean="0"/>
              <a:t> hangzik</a:t>
            </a:r>
            <a:endParaRPr lang="hu-H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rtalom helye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1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Írott alak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kiejtve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jelentése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leukaemia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leukémia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fehérvérűség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uraemia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urémia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húgyvérűség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caecum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cékum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vakbél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oesophagus</a:t>
                      </a:r>
                      <a:endParaRPr lang="hu-HU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ézofágusz</a:t>
                      </a:r>
                      <a:r>
                        <a:rPr lang="hu-HU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, </a:t>
                      </a:r>
                      <a:r>
                        <a:rPr lang="hu-HU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özofágusz</a:t>
                      </a:r>
                      <a:endParaRPr lang="hu-HU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nyelőcső</a:t>
                      </a:r>
                      <a:endParaRPr lang="hu-HU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oedema</a:t>
                      </a:r>
                      <a:endParaRPr lang="hu-HU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ödéma</a:t>
                      </a:r>
                      <a:endParaRPr lang="hu-HU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vizenyő</a:t>
                      </a:r>
                      <a:endParaRPr lang="hu-HU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psychologia</a:t>
                      </a:r>
                      <a:endParaRPr lang="hu-HU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pszihológia</a:t>
                      </a:r>
                      <a:endParaRPr lang="hu-HU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lélektan</a:t>
                      </a:r>
                      <a:endParaRPr lang="hu-HU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chromosoma</a:t>
                      </a:r>
                      <a:endParaRPr lang="hu-HU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kromoszóma</a:t>
                      </a:r>
                      <a:endParaRPr lang="hu-HU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bennük</a:t>
                      </a:r>
                      <a:r>
                        <a:rPr lang="hu-HU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van a gének (az öröklés elemi egységei)</a:t>
                      </a:r>
                      <a:endParaRPr lang="hu-HU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>
                          <a:solidFill>
                            <a:srgbClr val="7030A0"/>
                          </a:solidFill>
                        </a:rPr>
                        <a:t>therapia</a:t>
                      </a:r>
                      <a:endParaRPr lang="hu-HU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rgbClr val="7030A0"/>
                          </a:solidFill>
                        </a:rPr>
                        <a:t>terápia</a:t>
                      </a:r>
                      <a:endParaRPr lang="hu-HU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rgbClr val="7030A0"/>
                          </a:solidFill>
                        </a:rPr>
                        <a:t>kezelés</a:t>
                      </a:r>
                      <a:endParaRPr lang="hu-HU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>
                          <a:solidFill>
                            <a:srgbClr val="7030A0"/>
                          </a:solidFill>
                        </a:rPr>
                        <a:t>thrombosis</a:t>
                      </a:r>
                      <a:endParaRPr lang="hu-HU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rgbClr val="7030A0"/>
                          </a:solidFill>
                        </a:rPr>
                        <a:t>trombózis</a:t>
                      </a:r>
                      <a:endParaRPr lang="hu-HU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rgbClr val="7030A0"/>
                          </a:solidFill>
                        </a:rPr>
                        <a:t>rögösödés  a vérben</a:t>
                      </a:r>
                      <a:endParaRPr lang="hu-HU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>
                          <a:solidFill>
                            <a:srgbClr val="00B050"/>
                          </a:solidFill>
                        </a:rPr>
                        <a:t>phlebitis</a:t>
                      </a:r>
                      <a:endParaRPr lang="hu-HU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>
                          <a:solidFill>
                            <a:srgbClr val="00B050"/>
                          </a:solidFill>
                        </a:rPr>
                        <a:t>flebitisz</a:t>
                      </a:r>
                      <a:endParaRPr lang="hu-HU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rgbClr val="00B050"/>
                          </a:solidFill>
                        </a:rPr>
                        <a:t>visszérgyulladás</a:t>
                      </a:r>
                      <a:endParaRPr lang="hu-HU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>
                          <a:solidFill>
                            <a:srgbClr val="00B050"/>
                          </a:solidFill>
                        </a:rPr>
                        <a:t>nephritis</a:t>
                      </a:r>
                      <a:endParaRPr lang="hu-HU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>
                          <a:solidFill>
                            <a:srgbClr val="00B050"/>
                          </a:solidFill>
                        </a:rPr>
                        <a:t>nefritisz</a:t>
                      </a:r>
                      <a:endParaRPr lang="hu-HU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rgbClr val="00B050"/>
                          </a:solidFill>
                        </a:rPr>
                        <a:t>vesegyulladás</a:t>
                      </a:r>
                      <a:endParaRPr lang="hu-HU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Példa a kettős magánhangzók kiejtésére (</a:t>
            </a:r>
            <a:r>
              <a:rPr lang="hu-HU" dirty="0" err="1" smtClean="0"/>
              <a:t>ae</a:t>
            </a:r>
            <a:r>
              <a:rPr lang="hu-HU" dirty="0" smtClean="0"/>
              <a:t>, </a:t>
            </a:r>
            <a:r>
              <a:rPr lang="hu-HU" dirty="0" err="1" smtClean="0"/>
              <a:t>oe</a:t>
            </a:r>
            <a:r>
              <a:rPr lang="hu-HU" dirty="0" smtClean="0"/>
              <a:t> és a </a:t>
            </a:r>
            <a:r>
              <a:rPr lang="hu-HU" dirty="0" err="1" smtClean="0"/>
              <a:t>ch</a:t>
            </a:r>
            <a:r>
              <a:rPr lang="hu-HU" dirty="0" smtClean="0"/>
              <a:t>, th és </a:t>
            </a:r>
            <a:r>
              <a:rPr lang="hu-HU" dirty="0" err="1" smtClean="0"/>
              <a:t>ph</a:t>
            </a:r>
            <a:r>
              <a:rPr lang="hu-HU" dirty="0" smtClean="0"/>
              <a:t>)</a:t>
            </a:r>
            <a:endParaRPr lang="hu-H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Kiejtés (ti, </a:t>
            </a:r>
            <a:r>
              <a:rPr lang="hu-HU" dirty="0" err="1" smtClean="0"/>
              <a:t>qu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rövid „ti” szótagot „</a:t>
            </a:r>
            <a:r>
              <a:rPr lang="hu-HU" dirty="0" err="1" smtClean="0"/>
              <a:t>ci</a:t>
            </a:r>
            <a:r>
              <a:rPr lang="hu-HU" dirty="0" smtClean="0"/>
              <a:t>”</a:t>
            </a:r>
            <a:r>
              <a:rPr lang="hu-HU" dirty="0" err="1" smtClean="0"/>
              <a:t>-nek</a:t>
            </a:r>
            <a:r>
              <a:rPr lang="hu-HU" dirty="0" smtClean="0"/>
              <a:t> ejtjük, ha utána magánhangzó következik</a:t>
            </a:r>
          </a:p>
          <a:p>
            <a:r>
              <a:rPr lang="hu-HU" dirty="0" smtClean="0"/>
              <a:t>„s” és „x” után megmarad „ti”</a:t>
            </a:r>
            <a:r>
              <a:rPr lang="hu-HU" dirty="0" err="1" smtClean="0"/>
              <a:t>-nek</a:t>
            </a:r>
            <a:endParaRPr lang="hu-HU" dirty="0" smtClean="0"/>
          </a:p>
          <a:p>
            <a:r>
              <a:rPr lang="hu-HU" dirty="0" smtClean="0"/>
              <a:t>A „q” mindig „u”</a:t>
            </a:r>
            <a:r>
              <a:rPr lang="hu-HU" dirty="0" err="1" smtClean="0"/>
              <a:t>-val</a:t>
            </a:r>
            <a:r>
              <a:rPr lang="hu-HU" dirty="0" smtClean="0"/>
              <a:t> kapcsolódik, kiejtése „</a:t>
            </a:r>
            <a:r>
              <a:rPr lang="hu-HU" dirty="0" err="1" smtClean="0"/>
              <a:t>kv</a:t>
            </a:r>
            <a:r>
              <a:rPr lang="hu-HU" dirty="0" smtClean="0"/>
              <a:t>”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rtalom helye 4"/>
          <p:cNvGraphicFramePr>
            <a:graphicFrameLocks noGrp="1"/>
          </p:cNvGraphicFramePr>
          <p:nvPr>
            <p:ph idx="1"/>
          </p:nvPr>
        </p:nvGraphicFramePr>
        <p:xfrm>
          <a:off x="467544" y="1556792"/>
          <a:ext cx="8229600" cy="5085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270232">
                <a:tc>
                  <a:txBody>
                    <a:bodyPr/>
                    <a:lstStyle/>
                    <a:p>
                      <a:r>
                        <a:rPr lang="hu-HU" dirty="0" smtClean="0"/>
                        <a:t>Írott alak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kiejtve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jelentése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assimilatio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asszimiláció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hasonulás, átalakulás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constrictio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konstrikció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összeszorítás, összenyomás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curatio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kuráció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kezelés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deformatio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deformáció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eltorzítás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separatio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szeparáció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elkülönítés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ambulantia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ambulancia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járóbeteg-rendelés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expeditio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expedíció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felfedezés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ostium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osztium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nyílás, </a:t>
                      </a:r>
                      <a:r>
                        <a:rPr lang="hu-HU" dirty="0" err="1" smtClean="0"/>
                        <a:t>szájadék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sexti-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szexti-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hatodízben, hatodszor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>
                          <a:solidFill>
                            <a:schemeClr val="accent1"/>
                          </a:solidFill>
                        </a:rPr>
                        <a:t>aqua</a:t>
                      </a:r>
                      <a:endParaRPr lang="hu-HU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>
                          <a:solidFill>
                            <a:schemeClr val="accent1"/>
                          </a:solidFill>
                        </a:rPr>
                        <a:t>akva</a:t>
                      </a:r>
                      <a:endParaRPr lang="hu-HU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accent1"/>
                          </a:solidFill>
                        </a:rPr>
                        <a:t>víz</a:t>
                      </a:r>
                      <a:endParaRPr lang="hu-HU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>
                          <a:solidFill>
                            <a:schemeClr val="accent1"/>
                          </a:solidFill>
                        </a:rPr>
                        <a:t>liquor</a:t>
                      </a:r>
                      <a:endParaRPr lang="hu-HU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>
                          <a:solidFill>
                            <a:schemeClr val="accent1"/>
                          </a:solidFill>
                        </a:rPr>
                        <a:t>likvor</a:t>
                      </a:r>
                      <a:endParaRPr lang="hu-HU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accent1"/>
                          </a:solidFill>
                        </a:rPr>
                        <a:t>agyvíz</a:t>
                      </a:r>
                      <a:endParaRPr lang="hu-HU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>
                          <a:solidFill>
                            <a:schemeClr val="accent1"/>
                          </a:solidFill>
                        </a:rPr>
                        <a:t>colloquium</a:t>
                      </a:r>
                      <a:endParaRPr lang="hu-HU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>
                          <a:solidFill>
                            <a:schemeClr val="accent1"/>
                          </a:solidFill>
                        </a:rPr>
                        <a:t>kollukvium</a:t>
                      </a:r>
                      <a:endParaRPr lang="hu-HU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aseline="0" dirty="0" smtClean="0">
                          <a:solidFill>
                            <a:schemeClr val="accent1"/>
                          </a:solidFill>
                        </a:rPr>
                        <a:t>b</a:t>
                      </a:r>
                      <a:r>
                        <a:rPr lang="hu-HU" dirty="0" smtClean="0">
                          <a:solidFill>
                            <a:schemeClr val="accent1"/>
                          </a:solidFill>
                        </a:rPr>
                        <a:t>eszélgetés,</a:t>
                      </a:r>
                      <a:r>
                        <a:rPr lang="hu-HU" baseline="0" dirty="0" smtClean="0">
                          <a:solidFill>
                            <a:schemeClr val="accent1"/>
                          </a:solidFill>
                        </a:rPr>
                        <a:t> vizsgabeszélgetés</a:t>
                      </a:r>
                      <a:endParaRPr lang="hu-HU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Kiejtés (ti, </a:t>
            </a:r>
            <a:r>
              <a:rPr lang="hu-HU" dirty="0" err="1" smtClean="0"/>
              <a:t>qu</a:t>
            </a:r>
            <a:r>
              <a:rPr lang="hu-HU" dirty="0" smtClean="0"/>
              <a:t>)</a:t>
            </a:r>
            <a:endParaRPr lang="hu-H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Összefoglaló táblázat kiejtésekről 1.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8456"/>
                <a:gridCol w="5544616"/>
                <a:gridCol w="16665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>
                          <a:solidFill>
                            <a:schemeClr val="bg1"/>
                          </a:solidFill>
                        </a:rPr>
                        <a:t>Betű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chemeClr val="bg1"/>
                          </a:solidFill>
                        </a:rPr>
                        <a:t>Szabály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chemeClr val="bg1"/>
                          </a:solidFill>
                        </a:rPr>
                        <a:t>Kiejtés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Csak</a:t>
                      </a:r>
                      <a:r>
                        <a:rPr lang="hu-HU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e,i</a:t>
                      </a: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, y, </a:t>
                      </a:r>
                      <a:r>
                        <a:rPr lang="hu-HU" dirty="0" err="1">
                          <a:solidFill>
                            <a:schemeClr val="tx1"/>
                          </a:solidFill>
                        </a:rPr>
                        <a:t>ae</a:t>
                      </a: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oe</a:t>
                      </a:r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előtt</a:t>
                      </a:r>
                    </a:p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szó </a:t>
                      </a: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végén </a:t>
                      </a:r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mássalhangzó és mély magánhangzók (a,o</a:t>
                      </a: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u) előtt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k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b="1">
                          <a:solidFill>
                            <a:schemeClr val="tx1"/>
                          </a:solidFill>
                        </a:rPr>
                        <a:t>S</a:t>
                      </a:r>
                      <a:endParaRPr lang="hu-HU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Általában</a:t>
                      </a:r>
                    </a:p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két magánhangzó között, </a:t>
                      </a: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vagy </a:t>
                      </a:r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hu-HU" baseline="0" dirty="0" smtClean="0">
                          <a:solidFill>
                            <a:schemeClr val="tx1"/>
                          </a:solidFill>
                        </a:rPr>
                        <a:t> és </a:t>
                      </a:r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n után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err="1" smtClean="0">
                          <a:solidFill>
                            <a:schemeClr val="tx1"/>
                          </a:solidFill>
                        </a:rPr>
                        <a:t>sz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z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  <a:tr h="741680"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ti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magánhangzó </a:t>
                      </a: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előtt</a:t>
                      </a:r>
                    </a:p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nl-NL" dirty="0" smtClean="0">
                          <a:solidFill>
                            <a:schemeClr val="tx1"/>
                          </a:solidFill>
                        </a:rPr>
                        <a:t>, t</a:t>
                      </a:r>
                      <a:r>
                        <a:rPr lang="hu-HU" baseline="0" dirty="0" smtClean="0">
                          <a:solidFill>
                            <a:schemeClr val="tx1"/>
                          </a:solidFill>
                        </a:rPr>
                        <a:t> és </a:t>
                      </a:r>
                      <a:r>
                        <a:rPr lang="nl-NL" dirty="0" smtClean="0">
                          <a:solidFill>
                            <a:schemeClr val="tx1"/>
                          </a:solidFill>
                        </a:rPr>
                        <a:t>x </a:t>
                      </a:r>
                      <a:r>
                        <a:rPr lang="nl-NL" dirty="0">
                          <a:solidFill>
                            <a:schemeClr val="tx1"/>
                          </a:solidFill>
                        </a:rPr>
                        <a:t>után és </a:t>
                      </a:r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a </a:t>
                      </a:r>
                      <a:r>
                        <a:rPr lang="nl-NL" dirty="0" smtClean="0">
                          <a:solidFill>
                            <a:schemeClr val="tx1"/>
                          </a:solidFill>
                        </a:rPr>
                        <a:t>görög </a:t>
                      </a:r>
                      <a:r>
                        <a:rPr lang="nl-NL" dirty="0">
                          <a:solidFill>
                            <a:schemeClr val="tx1"/>
                          </a:solidFill>
                        </a:rPr>
                        <a:t>szavakban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err="1" smtClean="0">
                          <a:solidFill>
                            <a:schemeClr val="tx1"/>
                          </a:solidFill>
                        </a:rPr>
                        <a:t>ci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ti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b="1" dirty="0" err="1" smtClean="0">
                          <a:solidFill>
                            <a:schemeClr val="tx1"/>
                          </a:solidFill>
                        </a:rPr>
                        <a:t>su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gyakran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err="1" smtClean="0">
                          <a:solidFill>
                            <a:schemeClr val="tx1"/>
                          </a:solidFill>
                        </a:rPr>
                        <a:t>szv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b="1" dirty="0" err="1" smtClean="0">
                          <a:solidFill>
                            <a:schemeClr val="tx1"/>
                          </a:solidFill>
                        </a:rPr>
                        <a:t>ph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mindig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b="1" dirty="0" err="1" smtClean="0">
                          <a:solidFill>
                            <a:schemeClr val="tx1"/>
                          </a:solidFill>
                        </a:rPr>
                        <a:t>ch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gyakran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k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általában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err="1" smtClean="0">
                          <a:solidFill>
                            <a:schemeClr val="tx1"/>
                          </a:solidFill>
                        </a:rPr>
                        <a:t>ksz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b="1" dirty="0" err="1" smtClean="0">
                          <a:solidFill>
                            <a:schemeClr val="tx1"/>
                          </a:solidFill>
                        </a:rPr>
                        <a:t>ae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általában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é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b="1" dirty="0" err="1" smtClean="0">
                          <a:solidFill>
                            <a:schemeClr val="tx1"/>
                          </a:solidFill>
                        </a:rPr>
                        <a:t>oe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általában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é, </a:t>
                      </a:r>
                      <a:r>
                        <a:rPr lang="hu-HU" b="1" dirty="0">
                          <a:solidFill>
                            <a:schemeClr val="tx1"/>
                          </a:solidFill>
                        </a:rPr>
                        <a:t>ö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két magánhangzó </a:t>
                      </a: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között és szó elején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j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>
                          <a:solidFill>
                            <a:schemeClr val="bg1"/>
                          </a:solidFill>
                        </a:rPr>
                        <a:t>betű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chemeClr val="bg1"/>
                          </a:solidFill>
                        </a:rPr>
                        <a:t>Szabály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chemeClr val="bg1"/>
                          </a:solidFill>
                        </a:rPr>
                        <a:t>Kiejtés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th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mindig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t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b="1" dirty="0" err="1" smtClean="0">
                          <a:solidFill>
                            <a:schemeClr val="tx1"/>
                          </a:solidFill>
                        </a:rPr>
                        <a:t>rh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mindig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r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általában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b="1" dirty="0" err="1" smtClean="0">
                          <a:solidFill>
                            <a:schemeClr val="tx1"/>
                          </a:solidFill>
                        </a:rPr>
                        <a:t>qu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mindig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err="1" smtClean="0">
                          <a:solidFill>
                            <a:schemeClr val="tx1"/>
                          </a:solidFill>
                        </a:rPr>
                        <a:t>kv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b="1" dirty="0" err="1" smtClean="0">
                          <a:solidFill>
                            <a:schemeClr val="tx1"/>
                          </a:solidFill>
                        </a:rPr>
                        <a:t>gu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n </a:t>
                      </a: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után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err="1" smtClean="0">
                          <a:solidFill>
                            <a:schemeClr val="tx1"/>
                          </a:solidFill>
                        </a:rPr>
                        <a:t>gv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Összefoglaló táblázat kiejtésekről 2.</a:t>
            </a:r>
            <a:endParaRPr lang="hu-HU" dirty="0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539552" y="4509120"/>
            <a:ext cx="41894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sz="2000" b="1" dirty="0" smtClean="0">
                <a:latin typeface="Calibri" pitchFamily="34" charset="0"/>
                <a:cs typeface="Times New Roman" pitchFamily="18" charset="0"/>
              </a:rPr>
              <a:t>Feladatlapból az 1. feladat megoldása</a:t>
            </a:r>
            <a:endParaRPr kumimoji="0" lang="hu-H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Helyesírás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Az orvosi szakkifejezések kétféle írásmóddal – magyarosan és latinosan – szerepelhetnek. </a:t>
            </a:r>
          </a:p>
          <a:p>
            <a:r>
              <a:rPr lang="hu-HU" dirty="0" smtClean="0"/>
              <a:t>A magyar helyesírási szabályok szerint a közkeletű idegen kifejezéseket magyarosan írhatjuk. Pl.: esszenciális hipertónia, </a:t>
            </a:r>
            <a:r>
              <a:rPr lang="hu-HU" dirty="0" err="1" smtClean="0"/>
              <a:t>tromboflebitisz</a:t>
            </a:r>
            <a:r>
              <a:rPr lang="hu-HU" dirty="0" smtClean="0"/>
              <a:t>, </a:t>
            </a:r>
            <a:r>
              <a:rPr lang="hu-HU" dirty="0" err="1" smtClean="0"/>
              <a:t>krónius</a:t>
            </a:r>
            <a:r>
              <a:rPr lang="hu-HU" dirty="0" smtClean="0"/>
              <a:t> hepatitisz</a:t>
            </a:r>
          </a:p>
          <a:p>
            <a:r>
              <a:rPr lang="hu-HU" dirty="0" smtClean="0"/>
              <a:t>A klinikai terminusokban a latinos írásmódot alkalmazzuk. Pl.: </a:t>
            </a:r>
            <a:r>
              <a:rPr lang="hu-HU" dirty="0" err="1" smtClean="0"/>
              <a:t>hypertonia</a:t>
            </a:r>
            <a:r>
              <a:rPr lang="hu-HU" dirty="0" smtClean="0"/>
              <a:t> </a:t>
            </a:r>
            <a:r>
              <a:rPr lang="hu-HU" dirty="0" err="1" smtClean="0"/>
              <a:t>essentialis</a:t>
            </a:r>
            <a:r>
              <a:rPr lang="hu-HU" dirty="0" smtClean="0"/>
              <a:t>, </a:t>
            </a:r>
            <a:r>
              <a:rPr lang="hu-HU" dirty="0" err="1" smtClean="0"/>
              <a:t>infarctus</a:t>
            </a:r>
            <a:r>
              <a:rPr lang="hu-HU" dirty="0" smtClean="0"/>
              <a:t> </a:t>
            </a:r>
            <a:r>
              <a:rPr lang="hu-HU" dirty="0" err="1" smtClean="0"/>
              <a:t>cordis</a:t>
            </a:r>
            <a:r>
              <a:rPr lang="hu-HU" dirty="0" smtClean="0"/>
              <a:t>, hepatitis </a:t>
            </a:r>
            <a:r>
              <a:rPr lang="hu-HU" dirty="0" err="1" smtClean="0"/>
              <a:t>chronica</a:t>
            </a:r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Latin rövidítések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Egyes szám rövidítés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latinul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magyarul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Többe szám rövidítés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latinul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magyarul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a.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arteria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verőér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aa</a:t>
                      </a:r>
                      <a:r>
                        <a:rPr lang="hu-HU" dirty="0" smtClean="0"/>
                        <a:t>.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arteriae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verőerek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gl</a:t>
                      </a:r>
                      <a:r>
                        <a:rPr lang="hu-HU" dirty="0" smtClean="0"/>
                        <a:t>.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glandula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mirigy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gll</a:t>
                      </a:r>
                      <a:r>
                        <a:rPr lang="hu-HU" dirty="0" smtClean="0"/>
                        <a:t>.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glandulae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mirigyek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lg.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ligamentum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szalag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lgg</a:t>
                      </a:r>
                      <a:r>
                        <a:rPr lang="hu-HU" dirty="0" smtClean="0"/>
                        <a:t>.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ligamenta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szalagok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m.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musculus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izom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mm.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musculi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izmok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n.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nervus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ideg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nn</a:t>
                      </a:r>
                      <a:r>
                        <a:rPr lang="hu-HU" dirty="0" smtClean="0"/>
                        <a:t>.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nervi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idegek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v.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vena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gyűjtőér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vv</a:t>
                      </a:r>
                      <a:r>
                        <a:rPr lang="hu-HU" dirty="0" smtClean="0"/>
                        <a:t>.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venae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gyűjtőerek</a:t>
                      </a:r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Orvosi nyelvben előforduló szókezdő elemek (prefixumok)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u-HU" dirty="0" smtClean="0"/>
              <a:t>	</a:t>
            </a:r>
            <a:r>
              <a:rPr lang="hu-HU" u="sng" dirty="0" smtClean="0"/>
              <a:t>Mi a prefixum?</a:t>
            </a:r>
          </a:p>
          <a:p>
            <a:r>
              <a:rPr lang="hu-HU" dirty="0" smtClean="0"/>
              <a:t>Latin elöljárószókból (</a:t>
            </a:r>
            <a:r>
              <a:rPr lang="hu-HU" dirty="0" err="1" smtClean="0"/>
              <a:t>praepositio</a:t>
            </a:r>
            <a:r>
              <a:rPr lang="hu-HU" dirty="0" smtClean="0"/>
              <a:t>) igékkel, főnevekkel és melléknevekkel összeírva szókezdő elemek.</a:t>
            </a:r>
          </a:p>
          <a:p>
            <a:r>
              <a:rPr lang="hu-HU" dirty="0" smtClean="0"/>
              <a:t>Alkalmazásukkal a szavak jelentését módosítják.</a:t>
            </a:r>
          </a:p>
          <a:p>
            <a:pPr>
              <a:buNone/>
            </a:pPr>
            <a:r>
              <a:rPr lang="hu-HU" dirty="0" smtClean="0"/>
              <a:t>	</a:t>
            </a:r>
            <a:r>
              <a:rPr lang="hu-HU" u="sng" dirty="0" smtClean="0"/>
              <a:t>Például: </a:t>
            </a:r>
          </a:p>
          <a:p>
            <a:r>
              <a:rPr lang="hu-HU" dirty="0" err="1" smtClean="0"/>
              <a:t>prefeixum</a:t>
            </a:r>
            <a:r>
              <a:rPr lang="hu-HU" dirty="0" smtClean="0"/>
              <a:t>: ab-, melynek jelentése: el-, eltérő</a:t>
            </a:r>
          </a:p>
          <a:p>
            <a:r>
              <a:rPr lang="hu-HU" dirty="0" smtClean="0"/>
              <a:t>A „normális” szó elé írva: „abnormális” = normálistól eltérő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Gyakran használt prefixumok 1.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467544" y="1412776"/>
          <a:ext cx="8229600" cy="4579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Prefixum</a:t>
                      </a:r>
                      <a:r>
                        <a:rPr lang="hu-HU" baseline="0" dirty="0" smtClean="0"/>
                        <a:t> (szókezdő)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Jelentése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>
                          <a:latin typeface="+mn-lt"/>
                        </a:rPr>
                        <a:t>a-, an-</a:t>
                      </a:r>
                      <a:endParaRPr lang="hu-H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latin typeface="+mn-lt"/>
                        </a:rPr>
                        <a:t>nélküli, </a:t>
                      </a:r>
                      <a:r>
                        <a:rPr lang="hu-HU" dirty="0" err="1" smtClean="0">
                          <a:latin typeface="+mn-lt"/>
                        </a:rPr>
                        <a:t>-talan</a:t>
                      </a:r>
                      <a:r>
                        <a:rPr lang="hu-HU" dirty="0" smtClean="0">
                          <a:latin typeface="+mn-lt"/>
                        </a:rPr>
                        <a:t>, </a:t>
                      </a:r>
                      <a:r>
                        <a:rPr lang="hu-HU" dirty="0" err="1" smtClean="0">
                          <a:latin typeface="+mn-lt"/>
                        </a:rPr>
                        <a:t>-telen</a:t>
                      </a:r>
                      <a:r>
                        <a:rPr lang="hu-HU" dirty="0" smtClean="0">
                          <a:latin typeface="+mn-lt"/>
                        </a:rPr>
                        <a:t> (fosztóképző)</a:t>
                      </a:r>
                      <a:endParaRPr lang="hu-HU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ab-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-tól</a:t>
                      </a:r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hu-H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-től</a:t>
                      </a:r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eltérő</a:t>
                      </a:r>
                      <a:endParaRPr lang="hu-HU" dirty="0"/>
                    </a:p>
                  </a:txBody>
                  <a:tcPr/>
                </a:tc>
              </a:tr>
              <a:tr h="500256">
                <a:tc>
                  <a:txBody>
                    <a:bodyPr/>
                    <a:lstStyle/>
                    <a:p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ad- 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hozzá-, oda- 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ante-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előre-, előtt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err="1" smtClean="0"/>
                        <a:t>anti-</a:t>
                      </a:r>
                      <a:endParaRPr lang="hu-H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ellen-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circum-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körül-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dys-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hibás-, zavart-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end(o)- 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belső, valamin belüli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epi-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felül-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ex- 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ki-, el- 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extra-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kívül, külső </a:t>
                      </a:r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Célkitűzések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Segítségnyújtás a szakmai tárgyak tanulása és a szakmai nyelvezet elsajátítása során</a:t>
            </a:r>
          </a:p>
          <a:p>
            <a:r>
              <a:rPr lang="hu-HU" dirty="0" smtClean="0"/>
              <a:t>Az idegen szavak megértése segíti a szakmai nyelvezet és a mindennapokban használt idegen kifejezések megértését</a:t>
            </a:r>
          </a:p>
          <a:p>
            <a:r>
              <a:rPr lang="hu-HU" dirty="0" smtClean="0"/>
              <a:t>Előtanulmány a szakmai tárgyak tanulásához</a:t>
            </a:r>
          </a:p>
          <a:p>
            <a:r>
              <a:rPr lang="hu-HU" dirty="0" smtClean="0"/>
              <a:t>Alapvető „orvosi szókincs” elsajátítása</a:t>
            </a:r>
          </a:p>
          <a:p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rtalom helye 4"/>
          <p:cNvGraphicFramePr>
            <a:graphicFrameLocks noGrp="1"/>
          </p:cNvGraphicFramePr>
          <p:nvPr>
            <p:ph idx="1"/>
          </p:nvPr>
        </p:nvGraphicFramePr>
        <p:xfrm>
          <a:off x="467544" y="1412776"/>
          <a:ext cx="8229600" cy="518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0232">
                <a:tc>
                  <a:txBody>
                    <a:bodyPr/>
                    <a:lstStyle/>
                    <a:p>
                      <a:r>
                        <a:rPr lang="hu-HU" dirty="0" smtClean="0"/>
                        <a:t>Prefixum</a:t>
                      </a:r>
                      <a:r>
                        <a:rPr lang="hu-HU" baseline="0" dirty="0" smtClean="0"/>
                        <a:t> (szókezdő)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Jelentése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hyper-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felett, túlságos, több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Hyp</a:t>
                      </a:r>
                      <a:r>
                        <a:rPr lang="hu-HU" dirty="0" smtClean="0"/>
                        <a:t>(o)-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alatt, kevesebb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infra-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alatt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inter-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között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intra-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benne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meta-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között, közé, után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para-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melett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per-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át, teljesen, nagyon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peri-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körül-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prae-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előtti, megelőző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post-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utáni,</a:t>
                      </a:r>
                      <a:r>
                        <a:rPr lang="hu-HU" baseline="0" dirty="0" smtClean="0"/>
                        <a:t> mögötti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pro-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elő-, előre, </a:t>
                      </a:r>
                      <a:r>
                        <a:rPr lang="hu-H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-ért</a:t>
                      </a:r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miatt </a:t>
                      </a:r>
                      <a:endParaRPr lang="hu-HU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re-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vissza, újra, ismétlődve</a:t>
                      </a:r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Gyakran használt prefixumok 2.</a:t>
            </a:r>
            <a:endParaRPr lang="hu-H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Gyakran használt szuffixumok (toldalék, képző) és utótagok 1.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Szuffixum, utótag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Jelentése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-algesia</a:t>
                      </a:r>
                      <a:r>
                        <a:rPr lang="hu-HU" dirty="0" smtClean="0"/>
                        <a:t>, </a:t>
                      </a:r>
                      <a:r>
                        <a:rPr lang="hu-HU" dirty="0" err="1" smtClean="0"/>
                        <a:t>algia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fájdalom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-alis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Valamihez</a:t>
                      </a:r>
                      <a:r>
                        <a:rPr lang="hu-HU" baseline="0" dirty="0" smtClean="0"/>
                        <a:t> tartozó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-cid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ölő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-ectasia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kitágulás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-ectomia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kivágás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-gen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eredetű</a:t>
                      </a:r>
                      <a:endParaRPr lang="hu-HU" dirty="0"/>
                    </a:p>
                  </a:txBody>
                  <a:tcPr/>
                </a:tc>
              </a:tr>
              <a:tr h="3130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-iasis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betegség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-itis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gyulladás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-kele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sérv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-mania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kóros szenvedély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-megalia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megnagyobbodás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-metria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mérés</a:t>
                      </a:r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rtalom helye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Szuffixum, utótag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Jelentése</a:t>
                      </a:r>
                      <a:endParaRPr lang="hu-HU" dirty="0"/>
                    </a:p>
                  </a:txBody>
                  <a:tcPr/>
                </a:tc>
              </a:tr>
              <a:tr h="305832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-oid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hasonló, szerű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-oma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daganat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-osis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bántalom, betegség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-pathia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betegség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-penia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megkevesbedés, szegénység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-phobia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iszony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-plasia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képzés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-plegia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bénulás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-ptoe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köpés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-ptosis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süllyedés,</a:t>
                      </a:r>
                      <a:r>
                        <a:rPr lang="hu-HU" baseline="0" dirty="0" smtClean="0"/>
                        <a:t> esés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-scop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tükrös vizsgálóeszköz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-tomia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műtéti metszés</a:t>
                      </a:r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Gyakran használt szuffixumok (toldalék, képző) és utótagok 2.</a:t>
            </a:r>
            <a:endParaRPr lang="hu-H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hu-HU" dirty="0" smtClean="0"/>
              <a:t>Tőszámnevek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u-HU" dirty="0" smtClean="0"/>
          </a:p>
          <a:p>
            <a:endParaRPr lang="hu-HU" dirty="0"/>
          </a:p>
        </p:txBody>
      </p:sp>
      <p:graphicFrame>
        <p:nvGraphicFramePr>
          <p:cNvPr id="7" name="Táblázat 6"/>
          <p:cNvGraphicFramePr>
            <a:graphicFrameLocks noGrp="1"/>
          </p:cNvGraphicFramePr>
          <p:nvPr/>
        </p:nvGraphicFramePr>
        <p:xfrm>
          <a:off x="251520" y="1163320"/>
          <a:ext cx="8568951" cy="5363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2016224"/>
                <a:gridCol w="792088"/>
                <a:gridCol w="2088232"/>
                <a:gridCol w="720080"/>
                <a:gridCol w="2160239"/>
              </a:tblGrid>
              <a:tr h="361583">
                <a:tc>
                  <a:txBody>
                    <a:bodyPr/>
                    <a:lstStyle/>
                    <a:p>
                      <a:r>
                        <a:rPr lang="hu-HU" dirty="0" smtClean="0"/>
                        <a:t>szám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latinul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szám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latinul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szám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latinul</a:t>
                      </a:r>
                      <a:endParaRPr lang="hu-HU" dirty="0"/>
                    </a:p>
                  </a:txBody>
                  <a:tcPr/>
                </a:tc>
              </a:tr>
              <a:tr h="624103">
                <a:tc>
                  <a:txBody>
                    <a:bodyPr/>
                    <a:lstStyle/>
                    <a:p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err="1" smtClean="0"/>
                        <a:t>unus</a:t>
                      </a:r>
                      <a:r>
                        <a:rPr lang="hu-HU" dirty="0" smtClean="0"/>
                        <a:t>, </a:t>
                      </a:r>
                      <a:r>
                        <a:rPr lang="hu-HU" dirty="0" err="1" smtClean="0"/>
                        <a:t>-a</a:t>
                      </a:r>
                      <a:r>
                        <a:rPr lang="hu-HU" dirty="0" smtClean="0"/>
                        <a:t>, </a:t>
                      </a:r>
                      <a:r>
                        <a:rPr lang="hu-HU" dirty="0" err="1" smtClean="0"/>
                        <a:t>-um</a:t>
                      </a:r>
                      <a:r>
                        <a:rPr lang="hu-HU" dirty="0" smtClean="0"/>
                        <a:t> </a:t>
                      </a:r>
                    </a:p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u-HU" dirty="0" smtClean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err="1" smtClean="0"/>
                        <a:t>undecim</a:t>
                      </a:r>
                      <a:endParaRPr lang="hu-HU" dirty="0" smtClean="0"/>
                    </a:p>
                    <a:p>
                      <a:pPr>
                        <a:buNone/>
                      </a:pPr>
                      <a:endParaRPr lang="hu-H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</a:tr>
              <a:tr h="624103">
                <a:tc>
                  <a:txBody>
                    <a:bodyPr/>
                    <a:lstStyle/>
                    <a:p>
                      <a:r>
                        <a:rPr lang="hu-HU" dirty="0" smtClean="0"/>
                        <a:t>2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err="1" smtClean="0"/>
                        <a:t>duo</a:t>
                      </a:r>
                      <a:r>
                        <a:rPr lang="hu-HU" dirty="0" smtClean="0"/>
                        <a:t>, </a:t>
                      </a:r>
                      <a:r>
                        <a:rPr lang="hu-HU" dirty="0" err="1" smtClean="0"/>
                        <a:t>-ae</a:t>
                      </a:r>
                      <a:r>
                        <a:rPr lang="hu-HU" dirty="0" smtClean="0"/>
                        <a:t>, </a:t>
                      </a:r>
                      <a:r>
                        <a:rPr lang="hu-HU" dirty="0" err="1" smtClean="0"/>
                        <a:t>-o</a:t>
                      </a:r>
                      <a:endParaRPr lang="hu-H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u-HU" dirty="0" smtClean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err="1" smtClean="0"/>
                        <a:t>duodecim</a:t>
                      </a:r>
                      <a:endParaRPr lang="hu-H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</a:tr>
              <a:tr h="624103">
                <a:tc>
                  <a:txBody>
                    <a:bodyPr/>
                    <a:lstStyle/>
                    <a:p>
                      <a:r>
                        <a:rPr lang="hu-HU" dirty="0" smtClean="0"/>
                        <a:t>3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err="1" smtClean="0"/>
                        <a:t>tres</a:t>
                      </a:r>
                      <a:endParaRPr lang="hu-HU" dirty="0" smtClean="0"/>
                    </a:p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u-HU" dirty="0" smtClean="0"/>
                        <a:t>13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u-HU" dirty="0" err="1" smtClean="0"/>
                        <a:t>tredecim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30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u-HU" dirty="0" err="1" smtClean="0"/>
                        <a:t>triginta</a:t>
                      </a:r>
                      <a:endParaRPr lang="hu-HU" dirty="0" smtClean="0"/>
                    </a:p>
                  </a:txBody>
                  <a:tcPr/>
                </a:tc>
              </a:tr>
              <a:tr h="361583">
                <a:tc>
                  <a:txBody>
                    <a:bodyPr/>
                    <a:lstStyle/>
                    <a:p>
                      <a:r>
                        <a:rPr lang="hu-HU" dirty="0" smtClean="0"/>
                        <a:t>4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 </a:t>
                      </a:r>
                      <a:r>
                        <a:rPr lang="hu-HU" dirty="0" err="1" smtClean="0"/>
                        <a:t>quattuor</a:t>
                      </a:r>
                      <a:r>
                        <a:rPr lang="hu-HU" dirty="0" smtClean="0"/>
                        <a:t> 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err="1" smtClean="0"/>
                        <a:t>quattuordecim</a:t>
                      </a:r>
                      <a:endParaRPr lang="hu-H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u-HU" dirty="0" err="1" smtClean="0"/>
                        <a:t>quadraginta</a:t>
                      </a:r>
                      <a:endParaRPr lang="hu-HU" dirty="0" smtClean="0"/>
                    </a:p>
                  </a:txBody>
                  <a:tcPr/>
                </a:tc>
              </a:tr>
              <a:tr h="624103">
                <a:tc>
                  <a:txBody>
                    <a:bodyPr/>
                    <a:lstStyle/>
                    <a:p>
                      <a:r>
                        <a:rPr lang="hu-HU" dirty="0" smtClean="0"/>
                        <a:t>5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err="1" smtClean="0"/>
                        <a:t>quinque</a:t>
                      </a:r>
                      <a:r>
                        <a:rPr lang="hu-HU" dirty="0" smtClean="0"/>
                        <a:t> </a:t>
                      </a:r>
                    </a:p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err="1" smtClean="0"/>
                        <a:t>quindecim</a:t>
                      </a:r>
                      <a:endParaRPr lang="hu-H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u-HU" dirty="0" err="1" smtClean="0"/>
                        <a:t>quinquaginta</a:t>
                      </a:r>
                      <a:endParaRPr lang="hu-HU" dirty="0"/>
                    </a:p>
                  </a:txBody>
                  <a:tcPr/>
                </a:tc>
              </a:tr>
              <a:tr h="361583">
                <a:tc>
                  <a:txBody>
                    <a:bodyPr/>
                    <a:lstStyle/>
                    <a:p>
                      <a:r>
                        <a:rPr lang="hu-HU" dirty="0" smtClean="0"/>
                        <a:t>6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sex 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 </a:t>
                      </a:r>
                      <a:r>
                        <a:rPr lang="hu-HU" dirty="0" err="1" smtClean="0"/>
                        <a:t>sedecim</a:t>
                      </a:r>
                      <a:endParaRPr lang="hu-H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 </a:t>
                      </a:r>
                      <a:r>
                        <a:rPr lang="hu-HU" dirty="0" err="1" smtClean="0"/>
                        <a:t>sexaginta</a:t>
                      </a:r>
                      <a:endParaRPr lang="hu-HU" dirty="0" smtClean="0"/>
                    </a:p>
                  </a:txBody>
                  <a:tcPr/>
                </a:tc>
              </a:tr>
              <a:tr h="361583">
                <a:tc>
                  <a:txBody>
                    <a:bodyPr/>
                    <a:lstStyle/>
                    <a:p>
                      <a:r>
                        <a:rPr lang="hu-HU" dirty="0" smtClean="0"/>
                        <a:t>7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septem</a:t>
                      </a:r>
                      <a:r>
                        <a:rPr lang="hu-HU" dirty="0" smtClean="0"/>
                        <a:t> 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err="1" smtClean="0"/>
                        <a:t>septemdecim</a:t>
                      </a:r>
                      <a:endParaRPr lang="hu-H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err="1" smtClean="0"/>
                        <a:t>septuaginta</a:t>
                      </a:r>
                      <a:endParaRPr lang="hu-HU" dirty="0" smtClean="0"/>
                    </a:p>
                  </a:txBody>
                  <a:tcPr/>
                </a:tc>
              </a:tr>
              <a:tr h="361583">
                <a:tc>
                  <a:txBody>
                    <a:bodyPr/>
                    <a:lstStyle/>
                    <a:p>
                      <a:r>
                        <a:rPr lang="hu-HU" dirty="0" smtClean="0"/>
                        <a:t>8 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 </a:t>
                      </a:r>
                      <a:r>
                        <a:rPr lang="hu-HU" dirty="0" err="1" smtClean="0"/>
                        <a:t>octo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err="1" smtClean="0"/>
                        <a:t>duodeviginti</a:t>
                      </a:r>
                      <a:r>
                        <a:rPr lang="hu-HU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err="1" smtClean="0"/>
                        <a:t>octoginta</a:t>
                      </a:r>
                      <a:endParaRPr lang="hu-HU" dirty="0" smtClean="0"/>
                    </a:p>
                  </a:txBody>
                  <a:tcPr/>
                </a:tc>
              </a:tr>
              <a:tr h="361583">
                <a:tc>
                  <a:txBody>
                    <a:bodyPr/>
                    <a:lstStyle/>
                    <a:p>
                      <a:r>
                        <a:rPr lang="hu-HU" dirty="0" smtClean="0"/>
                        <a:t>9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novem</a:t>
                      </a:r>
                      <a:r>
                        <a:rPr lang="hu-HU" dirty="0" smtClean="0"/>
                        <a:t> 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19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undeviginti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err="1" smtClean="0"/>
                        <a:t>nonaginta</a:t>
                      </a:r>
                      <a:endParaRPr lang="hu-HU" dirty="0" smtClean="0"/>
                    </a:p>
                  </a:txBody>
                  <a:tcPr/>
                </a:tc>
              </a:tr>
              <a:tr h="624103">
                <a:tc>
                  <a:txBody>
                    <a:bodyPr/>
                    <a:lstStyle/>
                    <a:p>
                      <a:r>
                        <a:rPr lang="hu-HU" dirty="0" smtClean="0"/>
                        <a:t>10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decem</a:t>
                      </a:r>
                      <a:r>
                        <a:rPr lang="hu-HU" dirty="0" smtClean="0"/>
                        <a:t> 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20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viginti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 </a:t>
                      </a:r>
                      <a:r>
                        <a:rPr lang="hu-HU" dirty="0" err="1" smtClean="0"/>
                        <a:t>centum</a:t>
                      </a:r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Tőszámnevek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Összetett számoknál (20-100-ig) az egyeseket, vagy a tízesek előtt mondjuk és „</a:t>
            </a:r>
            <a:r>
              <a:rPr lang="hu-HU" i="1" dirty="0" smtClean="0"/>
              <a:t>et” (és) </a:t>
            </a:r>
            <a:r>
              <a:rPr lang="hu-HU" dirty="0" smtClean="0"/>
              <a:t>kötőszóval kötjük a tízeshez, (pl. </a:t>
            </a:r>
            <a:r>
              <a:rPr lang="hu-HU" dirty="0" err="1" smtClean="0"/>
              <a:t>duo</a:t>
            </a:r>
            <a:r>
              <a:rPr lang="hu-HU" dirty="0" smtClean="0"/>
              <a:t> et </a:t>
            </a:r>
            <a:r>
              <a:rPr lang="hu-HU" dirty="0" err="1" smtClean="0"/>
              <a:t>triginta</a:t>
            </a:r>
            <a:r>
              <a:rPr lang="hu-HU" dirty="0" smtClean="0"/>
              <a:t>) vagy pedig a tízesek után mondjuk és kötőszót nem használunk (pl. </a:t>
            </a:r>
            <a:r>
              <a:rPr lang="hu-HU" dirty="0" err="1" smtClean="0"/>
              <a:t>sexaginta</a:t>
            </a:r>
            <a:r>
              <a:rPr lang="hu-HU" dirty="0" smtClean="0"/>
              <a:t> </a:t>
            </a:r>
            <a:r>
              <a:rPr lang="hu-HU" dirty="0" err="1" smtClean="0"/>
              <a:t>duo</a:t>
            </a:r>
            <a:r>
              <a:rPr lang="hu-HU" dirty="0" smtClean="0"/>
              <a:t>).</a:t>
            </a:r>
          </a:p>
          <a:p>
            <a:r>
              <a:rPr lang="hu-HU" dirty="0" smtClean="0"/>
              <a:t>A nyolccal és kilenccel összetett számneveket kivonással kell kifejezni. (pl. 28= </a:t>
            </a:r>
            <a:r>
              <a:rPr lang="hu-HU" dirty="0" err="1" smtClean="0"/>
              <a:t>duodetriginta</a:t>
            </a:r>
            <a:r>
              <a:rPr lang="hu-HU" dirty="0" smtClean="0"/>
              <a:t>).</a:t>
            </a:r>
          </a:p>
          <a:p>
            <a:r>
              <a:rPr lang="hu-HU" dirty="0" smtClean="0"/>
              <a:t>A százon felüli számoknál a nagyobb számot mondjuk először és kötőszót nem használunk. (pl. 225= </a:t>
            </a:r>
            <a:r>
              <a:rPr lang="hu-HU" dirty="0" err="1" smtClean="0"/>
              <a:t>ducenti</a:t>
            </a:r>
            <a:r>
              <a:rPr lang="hu-HU" dirty="0" smtClean="0"/>
              <a:t> </a:t>
            </a:r>
            <a:r>
              <a:rPr lang="hu-HU" dirty="0" err="1" smtClean="0"/>
              <a:t>viginti</a:t>
            </a:r>
            <a:r>
              <a:rPr lang="hu-HU" dirty="0" smtClean="0"/>
              <a:t> </a:t>
            </a:r>
            <a:r>
              <a:rPr lang="hu-HU" dirty="0" err="1" smtClean="0"/>
              <a:t>quinque</a:t>
            </a:r>
            <a:r>
              <a:rPr lang="hu-HU" dirty="0" smtClean="0"/>
              <a:t>)</a:t>
            </a:r>
            <a:endParaRPr lang="hu-H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Sorszámnevek</a:t>
            </a:r>
            <a:endParaRPr lang="hu-HU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</p:nvPr>
        </p:nvGraphicFramePr>
        <p:xfrm>
          <a:off x="457200" y="1411560"/>
          <a:ext cx="8229600" cy="461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0504"/>
                <a:gridCol w="1800200"/>
                <a:gridCol w="2016224"/>
                <a:gridCol w="2962672"/>
              </a:tblGrid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első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err="1" smtClean="0"/>
                        <a:t>primus</a:t>
                      </a:r>
                      <a:endParaRPr lang="hu-HU" dirty="0" smtClean="0"/>
                    </a:p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tizenegyedik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undecimus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második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err="1" smtClean="0"/>
                        <a:t>secundus</a:t>
                      </a:r>
                      <a:r>
                        <a:rPr lang="hu-HU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tizenkettedik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duodecimus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harmadik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tertius</a:t>
                      </a:r>
                      <a:r>
                        <a:rPr lang="hu-HU" dirty="0" smtClean="0"/>
                        <a:t> 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tizenharmadik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tertius</a:t>
                      </a:r>
                      <a:r>
                        <a:rPr lang="hu-HU" dirty="0" smtClean="0"/>
                        <a:t> </a:t>
                      </a:r>
                      <a:r>
                        <a:rPr lang="hu-HU" dirty="0" err="1" smtClean="0"/>
                        <a:t>decimus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negyedik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quartus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tizennegyedik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err="1" smtClean="0"/>
                        <a:t>quartus</a:t>
                      </a:r>
                      <a:endParaRPr lang="hu-HU" dirty="0" smtClean="0"/>
                    </a:p>
                    <a:p>
                      <a:r>
                        <a:rPr lang="hu-HU" dirty="0" err="1" smtClean="0"/>
                        <a:t>decimus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ötödik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quintus</a:t>
                      </a:r>
                      <a:r>
                        <a:rPr lang="hu-HU" dirty="0" smtClean="0"/>
                        <a:t> 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tizenötödik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quintus</a:t>
                      </a:r>
                      <a:r>
                        <a:rPr lang="hu-HU" baseline="0" dirty="0" smtClean="0"/>
                        <a:t> </a:t>
                      </a:r>
                      <a:r>
                        <a:rPr lang="hu-HU" baseline="0" dirty="0" err="1" smtClean="0"/>
                        <a:t>decimus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hatodik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sextus 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tizenhatodik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 sextus </a:t>
                      </a:r>
                      <a:r>
                        <a:rPr lang="hu-HU" dirty="0" err="1" smtClean="0"/>
                        <a:t>decimus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hetedik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septimus</a:t>
                      </a:r>
                      <a:r>
                        <a:rPr lang="hu-HU" dirty="0" smtClean="0"/>
                        <a:t> 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tizenhetedik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err="1" smtClean="0"/>
                        <a:t>septimus</a:t>
                      </a:r>
                      <a:r>
                        <a:rPr lang="hu-HU" dirty="0" smtClean="0"/>
                        <a:t> </a:t>
                      </a:r>
                      <a:r>
                        <a:rPr lang="hu-HU" dirty="0" err="1" smtClean="0"/>
                        <a:t>decimus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nyolcadik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 </a:t>
                      </a:r>
                      <a:r>
                        <a:rPr lang="hu-HU" dirty="0" err="1" smtClean="0"/>
                        <a:t>octavus</a:t>
                      </a:r>
                      <a:r>
                        <a:rPr lang="hu-HU" dirty="0" smtClean="0"/>
                        <a:t> 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tizennyolcadik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duodevicesimus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kilencedik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nonus</a:t>
                      </a:r>
                      <a:r>
                        <a:rPr lang="hu-HU" dirty="0" smtClean="0"/>
                        <a:t> 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tizenkilencedik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err="1" smtClean="0"/>
                        <a:t>undevicesimus</a:t>
                      </a:r>
                      <a:endParaRPr lang="hu-HU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tízedik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 </a:t>
                      </a:r>
                      <a:r>
                        <a:rPr lang="hu-HU" dirty="0" err="1" smtClean="0"/>
                        <a:t>decimus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huszadik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vicesimus</a:t>
                      </a:r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szófajok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Szótár használata főnevek estében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472"/>
                <a:gridCol w="1440160"/>
                <a:gridCol w="1435968"/>
              </a:tblGrid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Alanyesete</a:t>
                      </a:r>
                      <a:endParaRPr lang="hu-HU" dirty="0"/>
                    </a:p>
                  </a:txBody>
                  <a:tcPr marL="44873" marR="44873"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Birtokos</a:t>
                      </a:r>
                      <a:r>
                        <a:rPr lang="hu-HU" baseline="0" dirty="0" smtClean="0"/>
                        <a:t> esete</a:t>
                      </a:r>
                      <a:endParaRPr lang="hu-HU" dirty="0"/>
                    </a:p>
                  </a:txBody>
                  <a:tcPr marL="44873" marR="44873"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Neme (genus)</a:t>
                      </a:r>
                      <a:endParaRPr lang="hu-HU" dirty="0"/>
                    </a:p>
                  </a:txBody>
                  <a:tcPr marL="44873" marR="4487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functio</a:t>
                      </a:r>
                      <a:endParaRPr lang="hu-HU" dirty="0"/>
                    </a:p>
                  </a:txBody>
                  <a:tcPr marL="44873" marR="44873"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functionis</a:t>
                      </a:r>
                      <a:endParaRPr lang="hu-HU" dirty="0"/>
                    </a:p>
                  </a:txBody>
                  <a:tcPr marL="44873" marR="44873"/>
                </a:tc>
                <a:tc>
                  <a:txBody>
                    <a:bodyPr/>
                    <a:lstStyle/>
                    <a:p>
                      <a:r>
                        <a:rPr lang="hu-HU" baseline="0" dirty="0" smtClean="0"/>
                        <a:t>f (</a:t>
                      </a:r>
                      <a:r>
                        <a:rPr lang="hu-HU" baseline="0" dirty="0" err="1" smtClean="0"/>
                        <a:t>f</a:t>
                      </a:r>
                      <a:r>
                        <a:rPr lang="hu-HU" dirty="0" err="1" smtClean="0"/>
                        <a:t>emininum</a:t>
                      </a:r>
                      <a:r>
                        <a:rPr lang="hu-HU" dirty="0" smtClean="0"/>
                        <a:t>)</a:t>
                      </a:r>
                      <a:endParaRPr lang="hu-HU" dirty="0"/>
                    </a:p>
                  </a:txBody>
                  <a:tcPr marL="44873" marR="4487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működés</a:t>
                      </a:r>
                      <a:endParaRPr lang="hu-HU" dirty="0"/>
                    </a:p>
                  </a:txBody>
                  <a:tcPr marL="44873" marR="44873"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működésnek a</a:t>
                      </a:r>
                      <a:endParaRPr lang="hu-HU" dirty="0"/>
                    </a:p>
                  </a:txBody>
                  <a:tcPr marL="44873" marR="44873"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nőnemű</a:t>
                      </a:r>
                      <a:endParaRPr lang="hu-HU" dirty="0"/>
                    </a:p>
                  </a:txBody>
                  <a:tcPr marL="44873" marR="44873"/>
                </a:tc>
              </a:tr>
            </a:tbl>
          </a:graphicData>
        </a:graphic>
      </p:graphicFrame>
      <p:sp>
        <p:nvSpPr>
          <p:cNvPr id="5" name="Tartalom helye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hu-HU" dirty="0" smtClean="0"/>
              <a:t>A birtokos esetnél csak a végződést, vagy az esetlegesen megváltozott tőrészt írják ki. (pl.: </a:t>
            </a:r>
            <a:r>
              <a:rPr lang="hu-HU" dirty="0" err="1" smtClean="0"/>
              <a:t>collum</a:t>
            </a:r>
            <a:r>
              <a:rPr lang="hu-HU" dirty="0" smtClean="0"/>
              <a:t>, </a:t>
            </a:r>
            <a:r>
              <a:rPr lang="hu-HU" dirty="0" err="1" smtClean="0"/>
              <a:t>-i</a:t>
            </a:r>
            <a:r>
              <a:rPr lang="hu-HU" dirty="0" smtClean="0"/>
              <a:t> n, </a:t>
            </a:r>
            <a:r>
              <a:rPr lang="hu-HU" dirty="0" err="1" smtClean="0"/>
              <a:t>thorax</a:t>
            </a:r>
            <a:r>
              <a:rPr lang="hu-HU" dirty="0" smtClean="0"/>
              <a:t>, </a:t>
            </a:r>
            <a:r>
              <a:rPr lang="hu-HU" dirty="0" err="1" smtClean="0"/>
              <a:t>-acis</a:t>
            </a:r>
            <a:r>
              <a:rPr lang="hu-HU" dirty="0" smtClean="0"/>
              <a:t> m.)</a:t>
            </a:r>
          </a:p>
          <a:p>
            <a:r>
              <a:rPr lang="hu-HU" dirty="0" smtClean="0"/>
              <a:t>f: </a:t>
            </a:r>
            <a:r>
              <a:rPr lang="hu-HU" dirty="0" err="1" smtClean="0"/>
              <a:t>feminunum</a:t>
            </a:r>
            <a:r>
              <a:rPr lang="hu-HU" dirty="0" smtClean="0"/>
              <a:t> (nőnem)</a:t>
            </a:r>
          </a:p>
          <a:p>
            <a:r>
              <a:rPr lang="hu-HU" dirty="0"/>
              <a:t>m</a:t>
            </a:r>
            <a:r>
              <a:rPr lang="hu-HU" dirty="0" smtClean="0"/>
              <a:t>: </a:t>
            </a:r>
            <a:r>
              <a:rPr lang="hu-HU" dirty="0" err="1" smtClean="0"/>
              <a:t>masculinum</a:t>
            </a:r>
            <a:r>
              <a:rPr lang="hu-HU" dirty="0" smtClean="0"/>
              <a:t> (hímnem)</a:t>
            </a:r>
          </a:p>
          <a:p>
            <a:r>
              <a:rPr lang="hu-HU" dirty="0"/>
              <a:t>n</a:t>
            </a:r>
            <a:r>
              <a:rPr lang="hu-HU" dirty="0" smtClean="0"/>
              <a:t>: </a:t>
            </a:r>
            <a:r>
              <a:rPr lang="hu-HU" dirty="0" err="1" smtClean="0"/>
              <a:t>neutrum</a:t>
            </a:r>
            <a:r>
              <a:rPr lang="hu-HU" dirty="0"/>
              <a:t> </a:t>
            </a:r>
            <a:r>
              <a:rPr lang="hu-HU" dirty="0" smtClean="0"/>
              <a:t>(semlegesnem)</a:t>
            </a:r>
            <a:endParaRPr lang="hu-HU" dirty="0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251520" y="6165304"/>
            <a:ext cx="43924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sz="2000" b="1" dirty="0" smtClean="0">
                <a:latin typeface="Calibri" pitchFamily="34" charset="0"/>
                <a:cs typeface="Times New Roman" pitchFamily="18" charset="0"/>
              </a:rPr>
              <a:t>Feladatlap 2. feladat megoldása</a:t>
            </a:r>
            <a:endParaRPr kumimoji="0" lang="hu-H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Melléknevek</a:t>
            </a:r>
            <a:endParaRPr lang="hu-HU" dirty="0"/>
          </a:p>
        </p:txBody>
      </p:sp>
      <p:graphicFrame>
        <p:nvGraphicFramePr>
          <p:cNvPr id="7" name="Tartalom helye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4560"/>
                <a:gridCol w="2016224"/>
                <a:gridCol w="216024"/>
                <a:gridCol w="2016224"/>
                <a:gridCol w="2026568"/>
              </a:tblGrid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latin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magyar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latin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magyar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magnus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nagy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sinister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bal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parvus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kicsi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malignus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rosszindulatú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longus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hosszú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benignus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jóindulatú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latus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széles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transversus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haránt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albus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fehér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chronicus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idült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externus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külső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acutus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heveny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internus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belső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brevis</a:t>
                      </a:r>
                      <a:r>
                        <a:rPr lang="hu-HU" dirty="0" smtClean="0"/>
                        <a:t>, </a:t>
                      </a:r>
                      <a:r>
                        <a:rPr lang="hu-HU" dirty="0" err="1" smtClean="0"/>
                        <a:t>breve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rövid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medius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középső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inferior</a:t>
                      </a:r>
                      <a:r>
                        <a:rPr lang="hu-HU" dirty="0" smtClean="0"/>
                        <a:t>, </a:t>
                      </a:r>
                      <a:r>
                        <a:rPr lang="hu-HU" dirty="0" err="1" smtClean="0"/>
                        <a:t>-ius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alsó (alsóbb)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dexter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jobb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superior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felső (felsőbb)</a:t>
                      </a:r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Melléknevek ragozása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végződés mindig a főnév neméhez igazodik</a:t>
            </a:r>
          </a:p>
          <a:p>
            <a:r>
              <a:rPr lang="hu-HU" dirty="0" smtClean="0"/>
              <a:t>A minőségjelzős szószerkezetekben a magyartól eltérően a jelzett főnevek után állnak a melléknevek és megegyeznek azokkal nemben, számban és esetben is</a:t>
            </a:r>
            <a:endParaRPr lang="hu-H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Általában a latin nyelvről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Az európai műveltség alapja a görög és a római nép kultúrája. Manapság sok latin és görög eredetű szót használunk.</a:t>
            </a:r>
          </a:p>
          <a:p>
            <a:r>
              <a:rPr lang="hu-HU" dirty="0" smtClean="0"/>
              <a:t>Rómát - a hagyomány szerint -  753-ban a Tiberius folyó partján Közép-Itáliában az egykori </a:t>
            </a:r>
            <a:r>
              <a:rPr lang="hu-HU" b="1" dirty="0" smtClean="0"/>
              <a:t>Latium</a:t>
            </a:r>
            <a:r>
              <a:rPr lang="hu-HU" dirty="0" smtClean="0"/>
              <a:t> határán alapították. Lakói a </a:t>
            </a:r>
            <a:r>
              <a:rPr lang="hu-HU" b="1" dirty="0" smtClean="0"/>
              <a:t>latinok</a:t>
            </a:r>
            <a:r>
              <a:rPr lang="hu-HU" dirty="0" smtClean="0"/>
              <a:t> voltak, innen ered a latin nyelv elnevezés.</a:t>
            </a:r>
            <a:endParaRPr lang="hu-HU" b="1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Melléknevek képzése főnevekből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hu-HU" dirty="0" err="1" smtClean="0"/>
              <a:t>-alis</a:t>
            </a:r>
            <a:r>
              <a:rPr lang="hu-HU" dirty="0" smtClean="0"/>
              <a:t>, </a:t>
            </a:r>
            <a:r>
              <a:rPr lang="hu-HU" dirty="0" err="1" smtClean="0"/>
              <a:t>-ale</a:t>
            </a:r>
            <a:endParaRPr lang="hu-HU" dirty="0" smtClean="0"/>
          </a:p>
          <a:p>
            <a:r>
              <a:rPr lang="hu-HU" dirty="0" err="1" smtClean="0"/>
              <a:t>-aris</a:t>
            </a:r>
            <a:r>
              <a:rPr lang="hu-HU" dirty="0" smtClean="0"/>
              <a:t>, </a:t>
            </a:r>
            <a:r>
              <a:rPr lang="hu-HU" dirty="0" err="1" smtClean="0"/>
              <a:t>-are</a:t>
            </a:r>
            <a:endParaRPr lang="hu-HU" dirty="0" smtClean="0"/>
          </a:p>
          <a:p>
            <a:r>
              <a:rPr lang="hu-HU" dirty="0" err="1" smtClean="0"/>
              <a:t>-icus</a:t>
            </a:r>
            <a:r>
              <a:rPr lang="hu-HU" dirty="0" smtClean="0"/>
              <a:t>, </a:t>
            </a:r>
            <a:r>
              <a:rPr lang="hu-HU" dirty="0" err="1" smtClean="0"/>
              <a:t>-ica</a:t>
            </a:r>
            <a:r>
              <a:rPr lang="hu-HU" dirty="0" smtClean="0"/>
              <a:t>, </a:t>
            </a:r>
            <a:r>
              <a:rPr lang="hu-HU" dirty="0" err="1" smtClean="0"/>
              <a:t>icum</a:t>
            </a:r>
            <a:endParaRPr lang="hu-HU" dirty="0" smtClean="0"/>
          </a:p>
          <a:p>
            <a:r>
              <a:rPr lang="hu-HU" dirty="0" err="1" smtClean="0"/>
              <a:t>-eus</a:t>
            </a:r>
            <a:r>
              <a:rPr lang="hu-HU" dirty="0" smtClean="0"/>
              <a:t>, </a:t>
            </a:r>
            <a:r>
              <a:rPr lang="hu-HU" dirty="0" err="1" smtClean="0"/>
              <a:t>-ea</a:t>
            </a:r>
            <a:r>
              <a:rPr lang="hu-HU" dirty="0" smtClean="0"/>
              <a:t>, </a:t>
            </a:r>
            <a:r>
              <a:rPr lang="hu-HU" dirty="0" err="1" smtClean="0"/>
              <a:t>-eum</a:t>
            </a:r>
            <a:endParaRPr lang="hu-HU" dirty="0" smtClean="0"/>
          </a:p>
          <a:p>
            <a:r>
              <a:rPr lang="hu-HU" dirty="0" smtClean="0"/>
              <a:t>Azt fejezik mi, hogy valami az alapszóval jelölt fogalomhoz tartozik (pl.: </a:t>
            </a:r>
            <a:r>
              <a:rPr lang="hu-HU" dirty="0" err="1" smtClean="0"/>
              <a:t>costalis</a:t>
            </a:r>
            <a:r>
              <a:rPr lang="hu-HU" dirty="0"/>
              <a:t>=</a:t>
            </a:r>
            <a:r>
              <a:rPr lang="hu-HU" dirty="0" smtClean="0"/>
              <a:t>bordai, bordához tartozó)</a:t>
            </a:r>
            <a:endParaRPr lang="hu-HU" dirty="0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79512" y="5952038"/>
            <a:ext cx="42484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sz="2000" b="1" dirty="0" smtClean="0">
                <a:latin typeface="Calibri" pitchFamily="34" charset="0"/>
                <a:cs typeface="Times New Roman" pitchFamily="18" charset="0"/>
              </a:rPr>
              <a:t>Feladatlap 3. feladat megoldása</a:t>
            </a:r>
            <a:endParaRPr kumimoji="0" lang="hu-H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Tartalom helye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41729" y="1700808"/>
            <a:ext cx="4038600" cy="2762332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Főnevek képzése igékből</a:t>
            </a:r>
            <a:endParaRPr lang="hu-HU" dirty="0"/>
          </a:p>
        </p:txBody>
      </p:sp>
      <p:sp>
        <p:nvSpPr>
          <p:cNvPr id="6" name="Tartalom helye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Legtöbbször a </a:t>
            </a:r>
            <a:r>
              <a:rPr lang="hu-HU" dirty="0" err="1" smtClean="0"/>
              <a:t>supinum</a:t>
            </a:r>
            <a:r>
              <a:rPr lang="hu-HU" dirty="0" smtClean="0"/>
              <a:t> tőhöz járuló képzőkkel alkotunk</a:t>
            </a:r>
          </a:p>
          <a:p>
            <a:r>
              <a:rPr lang="hu-HU" dirty="0" smtClean="0"/>
              <a:t>Ezek a képzők (szuffixum):</a:t>
            </a:r>
          </a:p>
          <a:p>
            <a:pPr>
              <a:buNone/>
            </a:pPr>
            <a:r>
              <a:rPr lang="hu-HU" dirty="0" err="1" smtClean="0"/>
              <a:t>-us</a:t>
            </a:r>
            <a:endParaRPr lang="hu-HU" dirty="0" smtClean="0"/>
          </a:p>
          <a:p>
            <a:pPr>
              <a:buNone/>
            </a:pPr>
            <a:r>
              <a:rPr lang="hu-HU" dirty="0" err="1" smtClean="0"/>
              <a:t>-io</a:t>
            </a:r>
            <a:endParaRPr lang="hu-HU" dirty="0" smtClean="0"/>
          </a:p>
          <a:p>
            <a:pPr>
              <a:buNone/>
            </a:pPr>
            <a:r>
              <a:rPr lang="hu-HU" dirty="0" err="1" smtClean="0"/>
              <a:t>-or</a:t>
            </a:r>
            <a:endParaRPr lang="hu-H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Főnevek képzése igékből</a:t>
            </a:r>
            <a:endParaRPr lang="hu-HU" dirty="0"/>
          </a:p>
        </p:txBody>
      </p:sp>
      <p:graphicFrame>
        <p:nvGraphicFramePr>
          <p:cNvPr id="6" name="Tartalom helye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7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Szótári alak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jelentése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supinum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Supinumtő</a:t>
                      </a:r>
                      <a:r>
                        <a:rPr lang="hu-HU" dirty="0" smtClean="0"/>
                        <a:t>+szuffixum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jelentése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video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látok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visum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vis-us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látás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audio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hallok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auditum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audit-us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hallás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abduco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távolítok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abductum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abduct-io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távolítás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inficio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fertőzök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infectum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infect-io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fertőzés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infundo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betöltök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infusum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infus-io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infúzió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flecto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hajlítok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flexum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flex-io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hajlítás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levo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emelek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levatum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levat-or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emelő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tendo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feszítek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tensum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tens-or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feszítő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recipio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felveszek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receptum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recept-or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felvevő</a:t>
                      </a:r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Az emberi test főbb részei 1.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467544" y="1196752"/>
          <a:ext cx="8229600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chemeClr val="bg1"/>
                          </a:solidFill>
                        </a:rPr>
                        <a:t>Alanyeset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chemeClr val="bg1"/>
                          </a:solidFill>
                        </a:rPr>
                        <a:t>Birtokos eset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chemeClr val="bg1"/>
                          </a:solidFill>
                        </a:rPr>
                        <a:t>Nem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chemeClr val="bg1"/>
                          </a:solidFill>
                        </a:rPr>
                        <a:t>Jelentés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u-HU" b="0" dirty="0" err="1" smtClean="0">
                          <a:solidFill>
                            <a:schemeClr val="tx1"/>
                          </a:solidFill>
                        </a:rPr>
                        <a:t>truncus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-i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asculinum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b="0" dirty="0" smtClean="0">
                          <a:solidFill>
                            <a:schemeClr val="tx1"/>
                          </a:solidFill>
                        </a:rPr>
                        <a:t>törzs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u-HU" b="0" dirty="0" err="1" smtClean="0">
                          <a:solidFill>
                            <a:schemeClr val="tx1"/>
                          </a:solidFill>
                        </a:rPr>
                        <a:t>oculus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-i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masculinum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b="0" dirty="0" smtClean="0">
                          <a:solidFill>
                            <a:schemeClr val="tx1"/>
                          </a:solidFill>
                        </a:rPr>
                        <a:t>szem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u-HU" b="0" dirty="0" err="1" smtClean="0">
                          <a:solidFill>
                            <a:schemeClr val="tx1"/>
                          </a:solidFill>
                        </a:rPr>
                        <a:t>collum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-i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neutrum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b="0" dirty="0" smtClean="0">
                          <a:solidFill>
                            <a:schemeClr val="tx1"/>
                          </a:solidFill>
                        </a:rPr>
                        <a:t>nyak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u-HU" b="0" dirty="0" err="1" smtClean="0">
                          <a:solidFill>
                            <a:schemeClr val="tx1"/>
                          </a:solidFill>
                        </a:rPr>
                        <a:t>brachium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-ii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eutrum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b="0" dirty="0" smtClean="0">
                          <a:solidFill>
                            <a:schemeClr val="tx1"/>
                          </a:solidFill>
                        </a:rPr>
                        <a:t>kar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u-HU" b="0" dirty="0" err="1" smtClean="0">
                          <a:solidFill>
                            <a:schemeClr val="tx1"/>
                          </a:solidFill>
                        </a:rPr>
                        <a:t>thorax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-acis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asculinum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b="0" dirty="0" smtClean="0">
                          <a:solidFill>
                            <a:schemeClr val="tx1"/>
                          </a:solidFill>
                        </a:rPr>
                        <a:t>mellkas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u-HU" b="0" dirty="0" err="1" smtClean="0">
                          <a:solidFill>
                            <a:schemeClr val="tx1"/>
                          </a:solidFill>
                        </a:rPr>
                        <a:t>extremitas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-atis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emininum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b="0" dirty="0" smtClean="0">
                          <a:solidFill>
                            <a:schemeClr val="tx1"/>
                          </a:solidFill>
                        </a:rPr>
                        <a:t>végtag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u-HU" b="0" dirty="0" err="1" smtClean="0">
                          <a:solidFill>
                            <a:schemeClr val="tx1"/>
                          </a:solidFill>
                        </a:rPr>
                        <a:t>abdomen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-inis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eutrum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b="0" dirty="0" smtClean="0">
                          <a:solidFill>
                            <a:schemeClr val="tx1"/>
                          </a:solidFill>
                        </a:rPr>
                        <a:t>has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u-HU" b="0" dirty="0" err="1" smtClean="0">
                          <a:solidFill>
                            <a:schemeClr val="tx1"/>
                          </a:solidFill>
                        </a:rPr>
                        <a:t>pes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-is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asculinum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b="0" dirty="0" smtClean="0">
                          <a:solidFill>
                            <a:schemeClr val="tx1"/>
                          </a:solidFill>
                        </a:rPr>
                        <a:t>láb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u-HU" b="0" dirty="0" err="1" smtClean="0">
                          <a:solidFill>
                            <a:schemeClr val="tx1"/>
                          </a:solidFill>
                        </a:rPr>
                        <a:t>pelvis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-is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emininum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b="0" dirty="0" smtClean="0">
                          <a:solidFill>
                            <a:schemeClr val="tx1"/>
                          </a:solidFill>
                        </a:rPr>
                        <a:t>medence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u-HU" b="0" dirty="0" err="1" smtClean="0">
                          <a:solidFill>
                            <a:schemeClr val="tx1"/>
                          </a:solidFill>
                        </a:rPr>
                        <a:t>caput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-itis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eutrum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b="0" dirty="0" smtClean="0">
                          <a:solidFill>
                            <a:schemeClr val="tx1"/>
                          </a:solidFill>
                        </a:rPr>
                        <a:t>fej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u-HU" b="0" dirty="0" smtClean="0">
                          <a:solidFill>
                            <a:schemeClr val="tx1"/>
                          </a:solidFill>
                        </a:rPr>
                        <a:t>manus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-us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emininum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b="0" dirty="0" smtClean="0">
                          <a:solidFill>
                            <a:schemeClr val="tx1"/>
                          </a:solidFill>
                        </a:rPr>
                        <a:t>kéz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u-HU" b="0" dirty="0" err="1" smtClean="0">
                          <a:solidFill>
                            <a:schemeClr val="tx1"/>
                          </a:solidFill>
                        </a:rPr>
                        <a:t>facies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-ei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emininum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b="0" dirty="0" smtClean="0">
                          <a:solidFill>
                            <a:schemeClr val="tx1"/>
                          </a:solidFill>
                        </a:rPr>
                        <a:t>arc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u-HU" b="0" dirty="0" err="1" smtClean="0">
                          <a:solidFill>
                            <a:schemeClr val="tx1"/>
                          </a:solidFill>
                        </a:rPr>
                        <a:t>membrum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-i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eutrum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b="0" dirty="0" smtClean="0">
                          <a:solidFill>
                            <a:schemeClr val="tx1"/>
                          </a:solidFill>
                        </a:rPr>
                        <a:t>tag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u-HU" b="0" dirty="0" smtClean="0">
                          <a:solidFill>
                            <a:schemeClr val="tx1"/>
                          </a:solidFill>
                        </a:rPr>
                        <a:t>corpus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-oris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dirty="0" err="1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eutrum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b="0" dirty="0" smtClean="0">
                          <a:solidFill>
                            <a:schemeClr val="tx1"/>
                          </a:solidFill>
                        </a:rPr>
                        <a:t>test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/>
              <a:t>Feladatlap 4. feladat megoldása</a:t>
            </a:r>
            <a:endParaRPr lang="hu-HU" dirty="0"/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Az emberi test főbb részei 2.</a:t>
            </a:r>
            <a:br>
              <a:rPr lang="hu-HU" dirty="0" smtClean="0"/>
            </a:br>
            <a:r>
              <a:rPr lang="hu-HU" dirty="0" smtClean="0"/>
              <a:t>gyakorlás</a:t>
            </a:r>
            <a:endParaRPr lang="hu-H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6959576"/>
              </p:ext>
            </p:extLst>
          </p:nvPr>
        </p:nvGraphicFramePr>
        <p:xfrm>
          <a:off x="395536" y="1412776"/>
          <a:ext cx="8229600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chemeClr val="bg1"/>
                          </a:solidFill>
                        </a:rPr>
                        <a:t>Alanyeset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chemeClr val="bg1"/>
                          </a:solidFill>
                        </a:rPr>
                        <a:t>Birtokos eset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chemeClr val="bg1"/>
                          </a:solidFill>
                        </a:rPr>
                        <a:t>Nem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chemeClr val="bg1"/>
                          </a:solidFill>
                        </a:rPr>
                        <a:t>Jelentés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aorta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-ae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femininum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aorta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nasus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-i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masculinum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orr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ventriculus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-i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masculinum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gyomor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caecum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-i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neutrum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vakbél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colon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-i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neutrum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vastagbél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auris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-is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err="1" smtClean="0"/>
                        <a:t>femininum</a:t>
                      </a:r>
                      <a:endParaRPr lang="hu-H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fül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frons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-ntis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femininum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homlok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pulmo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-onis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masculinum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tüdő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hepar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-atis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neutrum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máj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ren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-is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masculinum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vese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os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-oris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neutrum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száj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cor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-cordis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neutrum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szív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arcus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-us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masculinum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ív</a:t>
                      </a:r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hu-HU" dirty="0" smtClean="0"/>
              <a:t>Az emberi test főbb részei 2.</a:t>
            </a:r>
            <a:endParaRPr lang="hu-H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/>
              <a:t>Feladatlap 5. feladat megoldása</a:t>
            </a:r>
          </a:p>
          <a:p>
            <a:pPr>
              <a:buNone/>
            </a:pPr>
            <a:endParaRPr lang="hu-HU" dirty="0"/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Az emberi test főbb részei 2.</a:t>
            </a:r>
            <a:br>
              <a:rPr lang="hu-HU" dirty="0" smtClean="0"/>
            </a:br>
            <a:r>
              <a:rPr lang="hu-HU" dirty="0" smtClean="0"/>
              <a:t>gyakorlás</a:t>
            </a:r>
            <a:endParaRPr lang="hu-H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Gyakorlás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/>
              <a:t>Feladatlap 6. feladat megoldása</a:t>
            </a:r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Feladatlap 7. feladat megoldása</a:t>
            </a:r>
            <a:endParaRPr lang="hu-H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Felhasznált irodalom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Dr. Nagy József: Orvosi latin nyelvi ismeretek, Medicina, Budapest, 1988.</a:t>
            </a:r>
          </a:p>
          <a:p>
            <a:r>
              <a:rPr lang="hu-HU" dirty="0" smtClean="0"/>
              <a:t>Dr. Krúdy Erzsébet: </a:t>
            </a:r>
            <a:r>
              <a:rPr lang="hu-HU" dirty="0" err="1" smtClean="0"/>
              <a:t>Brencsán</a:t>
            </a:r>
            <a:r>
              <a:rPr lang="hu-HU" dirty="0" smtClean="0"/>
              <a:t> orvosi szótár, Medicina Könyvkiadó 2000</a:t>
            </a:r>
          </a:p>
          <a:p>
            <a:r>
              <a:rPr lang="hu-HU" dirty="0" smtClean="0">
                <a:hlinkClick r:id="rId2"/>
              </a:rPr>
              <a:t>http://ilekt.med.unideb.hu/downloads/Orvosi_latin_2017_megoldokulcs_1_4_fejezetek.pdf</a:t>
            </a:r>
            <a:endParaRPr lang="hu-HU" dirty="0" smtClean="0"/>
          </a:p>
          <a:p>
            <a:r>
              <a:rPr lang="hu-HU" dirty="0" smtClean="0">
                <a:hlinkClick r:id="rId3"/>
              </a:rPr>
              <a:t>http://www.mkkonyvkiado.hu/wp-content/uploads/2015/04/orvosilatinszotar.pdf</a:t>
            </a:r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Orvosi latin nyelv kialakulása 1.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7500" lnSpcReduction="20000"/>
          </a:bodyPr>
          <a:lstStyle/>
          <a:p>
            <a:r>
              <a:rPr lang="hu-HU" dirty="0" smtClean="0"/>
              <a:t>Az ókori görögöknél volt a legfejlettebb az orvostudomány: </a:t>
            </a:r>
            <a:r>
              <a:rPr lang="hu-HU" dirty="0" err="1" smtClean="0"/>
              <a:t>Hippokrates</a:t>
            </a:r>
            <a:endParaRPr lang="hu-HU" dirty="0" smtClean="0"/>
          </a:p>
          <a:p>
            <a:r>
              <a:rPr lang="hu-HU" dirty="0" smtClean="0"/>
              <a:t>Rómaiaknál: </a:t>
            </a:r>
            <a:r>
              <a:rPr lang="hu-HU" dirty="0" err="1" smtClean="0"/>
              <a:t>Celsus</a:t>
            </a:r>
            <a:r>
              <a:rPr lang="hu-HU" dirty="0" smtClean="0"/>
              <a:t>, aki a görög kifejezéseket megtartotta, de latinos formában használta őket</a:t>
            </a:r>
          </a:p>
          <a:p>
            <a:r>
              <a:rPr lang="hu-HU" dirty="0" smtClean="0"/>
              <a:t>Anatómiai nevezéktan (nómenklatúra): XVI. Sz. </a:t>
            </a:r>
            <a:r>
              <a:rPr lang="hu-HU" dirty="0" err="1" smtClean="0"/>
              <a:t>Vasalius</a:t>
            </a:r>
            <a:r>
              <a:rPr lang="hu-HU" dirty="0" smtClean="0"/>
              <a:t> érdeme, aki a görög és középkori latint, klasszikus latinra fordította (jövevényszavak)</a:t>
            </a:r>
          </a:p>
          <a:p>
            <a:r>
              <a:rPr lang="hu-HU" dirty="0" smtClean="0"/>
              <a:t>Az orvostudomány fejlődésével új szavakra volt szükség (mesterségesen alkotott szavak; meglévő szavaknak új jelentés tulajdonítása – erre legalkalmasabbak az ellatinosított görög szótövek) 	    az orvosi szaknyelv, nem azonos a klasszikus latin nyelvvel.</a:t>
            </a:r>
          </a:p>
          <a:p>
            <a:r>
              <a:rPr lang="hu-HU" dirty="0" smtClean="0"/>
              <a:t>Új elnevezések megjelenése miatt nemzetközi egységesítésekre volt szükség.</a:t>
            </a:r>
          </a:p>
        </p:txBody>
      </p:sp>
      <p:sp>
        <p:nvSpPr>
          <p:cNvPr id="4" name="Jobbra nyíl 3"/>
          <p:cNvSpPr/>
          <p:nvPr/>
        </p:nvSpPr>
        <p:spPr>
          <a:xfrm>
            <a:off x="4716016" y="4941168"/>
            <a:ext cx="504056" cy="196600"/>
          </a:xfrm>
          <a:prstGeom prst="rightArrow">
            <a:avLst>
              <a:gd name="adj1" fmla="val 19836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Az európai orvosi szaknyelv szókincse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hu-HU" u="sng" dirty="0" smtClean="0"/>
              <a:t>Több forrásból származik:</a:t>
            </a:r>
          </a:p>
          <a:p>
            <a:r>
              <a:rPr lang="hu-HU" b="1" dirty="0" smtClean="0"/>
              <a:t>ógörög </a:t>
            </a:r>
            <a:r>
              <a:rPr lang="hu-HU" dirty="0" smtClean="0"/>
              <a:t>eredetű szavakból, amelyek (latinos átírásban) a klinikai szakszókincs zömét alkotják (pl. </a:t>
            </a:r>
            <a:r>
              <a:rPr lang="hu-HU" dirty="0" err="1" smtClean="0"/>
              <a:t>cardiologia</a:t>
            </a:r>
            <a:r>
              <a:rPr lang="hu-HU" dirty="0" smtClean="0"/>
              <a:t>, </a:t>
            </a:r>
            <a:r>
              <a:rPr lang="hu-HU" dirty="0" err="1" smtClean="0"/>
              <a:t>nephropathia</a:t>
            </a:r>
            <a:r>
              <a:rPr lang="hu-HU" dirty="0" smtClean="0"/>
              <a:t>, </a:t>
            </a:r>
            <a:r>
              <a:rPr lang="hu-HU" dirty="0" err="1" smtClean="0"/>
              <a:t>gastritis</a:t>
            </a:r>
            <a:r>
              <a:rPr lang="hu-HU" dirty="0" smtClean="0"/>
              <a:t>),</a:t>
            </a:r>
          </a:p>
          <a:p>
            <a:r>
              <a:rPr lang="hu-HU" b="1" dirty="0" smtClean="0"/>
              <a:t>latin</a:t>
            </a:r>
            <a:r>
              <a:rPr lang="hu-HU" dirty="0" smtClean="0"/>
              <a:t> szavakból, amelyek elsősorban az anatómiai nevezéktan (</a:t>
            </a:r>
            <a:r>
              <a:rPr lang="hu-HU" dirty="0" err="1" smtClean="0"/>
              <a:t>Nomina</a:t>
            </a:r>
            <a:r>
              <a:rPr lang="hu-HU" dirty="0" smtClean="0"/>
              <a:t> </a:t>
            </a:r>
            <a:r>
              <a:rPr lang="hu-HU" dirty="0" err="1" smtClean="0"/>
              <a:t>Anatomica</a:t>
            </a:r>
            <a:r>
              <a:rPr lang="hu-HU" dirty="0" smtClean="0"/>
              <a:t>) szókincsét képezik (pl. </a:t>
            </a:r>
            <a:r>
              <a:rPr lang="hu-HU" dirty="0" err="1" smtClean="0"/>
              <a:t>cor</a:t>
            </a:r>
            <a:r>
              <a:rPr lang="hu-HU" dirty="0" smtClean="0"/>
              <a:t>, </a:t>
            </a:r>
            <a:r>
              <a:rPr lang="hu-HU" dirty="0" err="1" smtClean="0"/>
              <a:t>ren</a:t>
            </a:r>
            <a:r>
              <a:rPr lang="hu-HU" dirty="0" smtClean="0"/>
              <a:t>, </a:t>
            </a:r>
            <a:r>
              <a:rPr lang="hu-HU" dirty="0" err="1" smtClean="0"/>
              <a:t>ventriculus</a:t>
            </a:r>
            <a:r>
              <a:rPr lang="hu-HU" dirty="0" smtClean="0"/>
              <a:t>) </a:t>
            </a:r>
          </a:p>
          <a:p>
            <a:r>
              <a:rPr lang="hu-HU" dirty="0" smtClean="0"/>
              <a:t>az </a:t>
            </a:r>
            <a:r>
              <a:rPr lang="hu-HU" b="1" dirty="0" smtClean="0"/>
              <a:t>arab</a:t>
            </a:r>
            <a:r>
              <a:rPr lang="hu-HU" dirty="0" smtClean="0"/>
              <a:t> közvetítés nyomát is számos szó őrzi (pl. </a:t>
            </a:r>
            <a:r>
              <a:rPr lang="hu-HU" dirty="0" err="1" smtClean="0"/>
              <a:t>vena</a:t>
            </a:r>
            <a:r>
              <a:rPr lang="hu-HU" dirty="0" smtClean="0"/>
              <a:t> </a:t>
            </a:r>
            <a:r>
              <a:rPr lang="hu-HU" dirty="0" err="1" smtClean="0"/>
              <a:t>saphena</a:t>
            </a:r>
            <a:r>
              <a:rPr lang="hu-HU" dirty="0" smtClean="0"/>
              <a:t>, </a:t>
            </a:r>
            <a:r>
              <a:rPr lang="hu-HU" dirty="0" err="1" smtClean="0"/>
              <a:t>alcohol</a:t>
            </a:r>
            <a:r>
              <a:rPr lang="hu-HU" dirty="0" smtClean="0"/>
              <a:t>)</a:t>
            </a:r>
          </a:p>
          <a:p>
            <a:r>
              <a:rPr lang="hu-HU" dirty="0" smtClean="0"/>
              <a:t>mai orvosi nyelvben </a:t>
            </a:r>
            <a:r>
              <a:rPr lang="hu-HU" b="1" dirty="0" smtClean="0"/>
              <a:t>francia</a:t>
            </a:r>
            <a:r>
              <a:rPr lang="hu-HU" dirty="0" smtClean="0"/>
              <a:t> eredetű szavak (masszázs, passzázs, </a:t>
            </a:r>
            <a:r>
              <a:rPr lang="hu-HU" dirty="0" err="1" smtClean="0"/>
              <a:t>plakk</a:t>
            </a:r>
            <a:r>
              <a:rPr lang="hu-HU" dirty="0" smtClean="0"/>
              <a:t>, pipetta, </a:t>
            </a:r>
            <a:r>
              <a:rPr lang="hu-HU" dirty="0" err="1" smtClean="0"/>
              <a:t>bougie</a:t>
            </a:r>
            <a:r>
              <a:rPr lang="hu-HU" dirty="0" smtClean="0"/>
              <a:t>)</a:t>
            </a:r>
          </a:p>
          <a:p>
            <a:r>
              <a:rPr lang="hu-HU" b="1" dirty="0" smtClean="0"/>
              <a:t>olasz</a:t>
            </a:r>
            <a:r>
              <a:rPr lang="hu-HU" dirty="0" smtClean="0"/>
              <a:t> eredetűek (</a:t>
            </a:r>
            <a:r>
              <a:rPr lang="hu-HU" dirty="0" err="1" smtClean="0"/>
              <a:t>varicella</a:t>
            </a:r>
            <a:r>
              <a:rPr lang="hu-HU" dirty="0" smtClean="0"/>
              <a:t>, influenza, malária, </a:t>
            </a:r>
            <a:r>
              <a:rPr lang="hu-HU" dirty="0" err="1" smtClean="0"/>
              <a:t>belladonna</a:t>
            </a:r>
            <a:r>
              <a:rPr lang="hu-HU" dirty="0" smtClean="0"/>
              <a:t>)</a:t>
            </a:r>
          </a:p>
          <a:p>
            <a:r>
              <a:rPr lang="hu-HU" b="1" dirty="0" smtClean="0"/>
              <a:t>angol</a:t>
            </a:r>
            <a:r>
              <a:rPr lang="hu-HU" dirty="0" smtClean="0"/>
              <a:t> szakszó (</a:t>
            </a:r>
            <a:r>
              <a:rPr lang="hu-HU" dirty="0" err="1" smtClean="0"/>
              <a:t>bypass</a:t>
            </a:r>
            <a:r>
              <a:rPr lang="hu-HU" dirty="0" smtClean="0"/>
              <a:t>, stroke, sokk/</a:t>
            </a:r>
            <a:r>
              <a:rPr lang="hu-HU" dirty="0" err="1" smtClean="0"/>
              <a:t>shock</a:t>
            </a:r>
            <a:r>
              <a:rPr lang="hu-HU" dirty="0" smtClean="0"/>
              <a:t>, </a:t>
            </a:r>
            <a:r>
              <a:rPr lang="hu-HU" dirty="0" err="1" smtClean="0"/>
              <a:t>shunt</a:t>
            </a:r>
            <a:r>
              <a:rPr lang="hu-HU" dirty="0" smtClean="0"/>
              <a:t>). </a:t>
            </a:r>
          </a:p>
          <a:p>
            <a:pPr>
              <a:buNone/>
            </a:pPr>
            <a:r>
              <a:rPr lang="hu-HU" dirty="0" smtClean="0"/>
              <a:t>	Mindemellett a görög-latin gyökerű orvosi nyelvet egyszerűen orvosi latinnak szokás nevezni, mivel a görög szóelemeket latinos átírásban és zömmel a latin nyelvtan szabályait követve tartalmazza. 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smtClean="0"/>
              <a:t>Az összetétel és a képzés nyújtotta lehetőségekkel a tudomány, a fejlődés folyamán szükségessé vált fogalmakat könnyen és egyszerűen meg tudja határozni</a:t>
            </a:r>
          </a:p>
          <a:p>
            <a:r>
              <a:rPr lang="hu-HU" dirty="0" smtClean="0"/>
              <a:t>A megnevezett fogalmak a lényeges információkat kifejezni képesek</a:t>
            </a:r>
          </a:p>
          <a:p>
            <a:r>
              <a:rPr lang="hu-HU" dirty="0" smtClean="0"/>
              <a:t>Az orvosok nemzetközi nyelvként tudják alkalmazni (számtalan előny)</a:t>
            </a:r>
          </a:p>
          <a:p>
            <a:pPr>
              <a:buNone/>
            </a:pPr>
            <a:r>
              <a:rPr lang="hu-HU" dirty="0" smtClean="0"/>
              <a:t>	</a:t>
            </a:r>
            <a:r>
              <a:rPr lang="hu-HU" b="1" dirty="0" smtClean="0">
                <a:solidFill>
                  <a:srgbClr val="FF0000"/>
                </a:solidFill>
              </a:rPr>
              <a:t>Az orvostudomány szaknyelve tehát a latin!</a:t>
            </a:r>
            <a:r>
              <a:rPr lang="hu-HU" dirty="0" smtClean="0"/>
              <a:t> </a:t>
            </a:r>
          </a:p>
          <a:p>
            <a:pPr>
              <a:buNone/>
            </a:pPr>
            <a:r>
              <a:rPr lang="hu-HU" dirty="0" smtClean="0"/>
              <a:t>	</a:t>
            </a:r>
            <a:r>
              <a:rPr lang="hu-HU" b="1" dirty="0" smtClean="0"/>
              <a:t>Ezért aki bármilyen szinten egészségügyi ismeretet tanul, számára szükséges a választott szakma, munka igényeinek megfelelő szintű latin ismeret elsajátítására!</a:t>
            </a:r>
          </a:p>
          <a:p>
            <a:endParaRPr lang="hu-HU" dirty="0"/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3600" dirty="0" smtClean="0"/>
              <a:t>A latin és az ellatinosított görög nyelv orvosi szaknyelvként való alkalmazásának előnyei</a:t>
            </a:r>
            <a:endParaRPr lang="hu-HU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Főbb nyelvtani szabályok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Kiejtések</a:t>
            </a:r>
            <a:endParaRPr lang="hu-H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Kiejtés („s” és „c”)</a:t>
            </a: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u-HU" u="sng" dirty="0" smtClean="0"/>
              <a:t>Az </a:t>
            </a:r>
            <a:r>
              <a:rPr lang="hu-HU" i="1" u="sng" dirty="0" smtClean="0"/>
              <a:t>„s”</a:t>
            </a:r>
            <a:r>
              <a:rPr lang="hu-HU" u="sng" dirty="0" smtClean="0"/>
              <a:t> kiejtése:</a:t>
            </a:r>
            <a:r>
              <a:rPr lang="hu-HU" dirty="0" smtClean="0"/>
              <a:t> </a:t>
            </a:r>
          </a:p>
          <a:p>
            <a:r>
              <a:rPr lang="hu-HU" dirty="0" smtClean="0"/>
              <a:t>általában </a:t>
            </a:r>
            <a:r>
              <a:rPr lang="hu-HU" i="1" dirty="0" smtClean="0"/>
              <a:t>„</a:t>
            </a:r>
            <a:r>
              <a:rPr lang="hu-HU" i="1" dirty="0" err="1" smtClean="0"/>
              <a:t>sz</a:t>
            </a:r>
            <a:r>
              <a:rPr lang="hu-HU" i="1" dirty="0" smtClean="0"/>
              <a:t>”</a:t>
            </a:r>
            <a:r>
              <a:rPr lang="hu-HU" i="1" dirty="0" err="1" smtClean="0"/>
              <a:t>-</a:t>
            </a:r>
            <a:r>
              <a:rPr lang="hu-HU" dirty="0" err="1" smtClean="0"/>
              <a:t>nek</a:t>
            </a:r>
            <a:r>
              <a:rPr lang="hu-HU" dirty="0" smtClean="0"/>
              <a:t> hangzik</a:t>
            </a:r>
          </a:p>
          <a:p>
            <a:r>
              <a:rPr lang="hu-HU" dirty="0" smtClean="0"/>
              <a:t>Két magánhangzó között vagy „m” és „n” mellett „z”</a:t>
            </a:r>
            <a:r>
              <a:rPr lang="hu-HU" dirty="0" err="1" smtClean="0"/>
              <a:t>-nek</a:t>
            </a:r>
            <a:r>
              <a:rPr lang="hu-HU" dirty="0" smtClean="0"/>
              <a:t> hangzik.</a:t>
            </a:r>
          </a:p>
          <a:p>
            <a:pPr>
              <a:buNone/>
            </a:pPr>
            <a:r>
              <a:rPr lang="hu-HU" u="sng" dirty="0" smtClean="0"/>
              <a:t>A „c” kiejtése:</a:t>
            </a:r>
            <a:r>
              <a:rPr lang="hu-HU" dirty="0" smtClean="0"/>
              <a:t> </a:t>
            </a:r>
          </a:p>
          <a:p>
            <a:r>
              <a:rPr lang="hu-HU" dirty="0" smtClean="0"/>
              <a:t>csak „i”, „e”, „</a:t>
            </a:r>
            <a:r>
              <a:rPr lang="hu-HU" dirty="0" err="1" smtClean="0"/>
              <a:t>ae</a:t>
            </a:r>
            <a:r>
              <a:rPr lang="hu-HU" dirty="0" smtClean="0"/>
              <a:t>” (é), „</a:t>
            </a:r>
            <a:r>
              <a:rPr lang="hu-HU" dirty="0" err="1" smtClean="0"/>
              <a:t>oe</a:t>
            </a:r>
            <a:r>
              <a:rPr lang="hu-HU" dirty="0" smtClean="0"/>
              <a:t>” (</a:t>
            </a:r>
            <a:r>
              <a:rPr lang="hu-HU" dirty="0" err="1" smtClean="0"/>
              <a:t>é</a:t>
            </a:r>
            <a:r>
              <a:rPr lang="hu-HU" dirty="0" smtClean="0"/>
              <a:t> vagy ö), és „y” előtt hangzik „c”</a:t>
            </a:r>
            <a:r>
              <a:rPr lang="hu-HU" dirty="0" err="1" smtClean="0"/>
              <a:t>-nek</a:t>
            </a:r>
            <a:r>
              <a:rPr lang="hu-HU" dirty="0" smtClean="0"/>
              <a:t>, </a:t>
            </a:r>
          </a:p>
          <a:p>
            <a:r>
              <a:rPr lang="hu-HU" dirty="0" smtClean="0"/>
              <a:t>minden más esetben (a, o, u magánhangzók és a mássalhangzók előtt) és a szó végén „k”</a:t>
            </a:r>
            <a:r>
              <a:rPr lang="hu-HU" dirty="0" err="1" smtClean="0"/>
              <a:t>-nak</a:t>
            </a:r>
            <a:r>
              <a:rPr lang="hu-HU" dirty="0" smtClean="0"/>
              <a:t> kell ejteni. </a:t>
            </a:r>
            <a:endParaRPr lang="hu-H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Írott alak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kiejtve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jelentése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pelvis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pelvisz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medence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minus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mínusz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plus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plusz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super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szuper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fölé, felett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serum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szérum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savó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physiologia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fiziológia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élettan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plasma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plazma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sejtnedv, sejtfehérje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consilium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konzílium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orvosi tanácskozás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infusio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infúzió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fiziológiás oldat bejuttatása a szervezetbe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vaccina</a:t>
                      </a:r>
                      <a:endParaRPr lang="hu-HU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vakcina</a:t>
                      </a:r>
                      <a:endParaRPr lang="hu-HU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oltóanyag</a:t>
                      </a:r>
                      <a:endParaRPr lang="hu-HU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cytoplasma</a:t>
                      </a:r>
                      <a:endParaRPr lang="hu-HU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citoplazma</a:t>
                      </a:r>
                      <a:endParaRPr lang="hu-HU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az élő sejt alapanyaga</a:t>
                      </a:r>
                      <a:endParaRPr lang="hu-HU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doctor</a:t>
                      </a:r>
                      <a:endParaRPr lang="hu-HU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doktor</a:t>
                      </a:r>
                      <a:endParaRPr lang="hu-HU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orvos</a:t>
                      </a:r>
                      <a:endParaRPr lang="hu-HU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Példák a kiejtésre („s” és „c”)</a:t>
            </a:r>
            <a:endParaRPr lang="hu-H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954</TotalTime>
  <Words>2018</Words>
  <Application>Microsoft Office PowerPoint</Application>
  <PresentationFormat>Diavetítés a képernyőre (4:3 oldalarány)</PresentationFormat>
  <Paragraphs>756</Paragraphs>
  <Slides>38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38</vt:i4>
      </vt:variant>
    </vt:vector>
  </HeadingPairs>
  <TitlesOfParts>
    <vt:vector size="42" baseType="lpstr">
      <vt:lpstr>Arial</vt:lpstr>
      <vt:lpstr>Calibri</vt:lpstr>
      <vt:lpstr>Times New Roman</vt:lpstr>
      <vt:lpstr>Office-téma</vt:lpstr>
      <vt:lpstr>Orvosi latin és görög nyelvi ismeretek</vt:lpstr>
      <vt:lpstr>Célkitűzések</vt:lpstr>
      <vt:lpstr>Általában a latin nyelvről</vt:lpstr>
      <vt:lpstr>Orvosi latin nyelv kialakulása 1.</vt:lpstr>
      <vt:lpstr>Az európai orvosi szaknyelv szókincse </vt:lpstr>
      <vt:lpstr>A latin és az ellatinosított görög nyelv orvosi szaknyelvként való alkalmazásának előnyei</vt:lpstr>
      <vt:lpstr>Főbb nyelvtani szabályok</vt:lpstr>
      <vt:lpstr>Kiejtés („s” és „c”)</vt:lpstr>
      <vt:lpstr>Példák a kiejtésre („s” és „c”)</vt:lpstr>
      <vt:lpstr>Kettős magánhangzók kiejtése (ae, oe és a ch, th és ph)</vt:lpstr>
      <vt:lpstr>Példa a kettős magánhangzók kiejtésére (ae, oe és a ch, th és ph)</vt:lpstr>
      <vt:lpstr>Kiejtés (ti, qu)</vt:lpstr>
      <vt:lpstr>Kiejtés (ti, qu)</vt:lpstr>
      <vt:lpstr>Összefoglaló táblázat kiejtésekről 1.</vt:lpstr>
      <vt:lpstr>Összefoglaló táblázat kiejtésekről 2.</vt:lpstr>
      <vt:lpstr>Helyesírás</vt:lpstr>
      <vt:lpstr>Latin rövidítések</vt:lpstr>
      <vt:lpstr>Orvosi nyelvben előforduló szókezdő elemek (prefixumok)</vt:lpstr>
      <vt:lpstr>Gyakran használt prefixumok 1.</vt:lpstr>
      <vt:lpstr>Gyakran használt prefixumok 2.</vt:lpstr>
      <vt:lpstr>Gyakran használt szuffixumok (toldalék, képző) és utótagok 1.</vt:lpstr>
      <vt:lpstr>Gyakran használt szuffixumok (toldalék, képző) és utótagok 2.</vt:lpstr>
      <vt:lpstr>Tőszámnevek</vt:lpstr>
      <vt:lpstr>Tőszámnevek</vt:lpstr>
      <vt:lpstr>Sorszámnevek</vt:lpstr>
      <vt:lpstr>szófajok</vt:lpstr>
      <vt:lpstr>Szótár használata főnevek estében</vt:lpstr>
      <vt:lpstr>Melléknevek</vt:lpstr>
      <vt:lpstr>Melléknevek ragozása</vt:lpstr>
      <vt:lpstr>Melléknevek képzése főnevekből</vt:lpstr>
      <vt:lpstr>Főnevek képzése igékből</vt:lpstr>
      <vt:lpstr>Főnevek képzése igékből</vt:lpstr>
      <vt:lpstr>Az emberi test főbb részei 1.</vt:lpstr>
      <vt:lpstr>Az emberi test főbb részei 2. gyakorlás</vt:lpstr>
      <vt:lpstr>Az emberi test főbb részei 2.</vt:lpstr>
      <vt:lpstr>Az emberi test főbb részei 2. gyakorlás</vt:lpstr>
      <vt:lpstr>Gyakorlás</vt:lpstr>
      <vt:lpstr>Felhasznált irodalom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Latin és görög nyelvi ismeretek</dc:title>
  <dc:creator>magorineo@gmail.hu</dc:creator>
  <cp:lastModifiedBy>Windows-felhasználó</cp:lastModifiedBy>
  <cp:revision>106</cp:revision>
  <dcterms:created xsi:type="dcterms:W3CDTF">2020-11-20T10:15:27Z</dcterms:created>
  <dcterms:modified xsi:type="dcterms:W3CDTF">2021-02-04T08:20:50Z</dcterms:modified>
</cp:coreProperties>
</file>